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4" r:id="rId7"/>
    <p:sldId id="266" r:id="rId8"/>
    <p:sldId id="268" r:id="rId9"/>
    <p:sldId id="269" r:id="rId10"/>
    <p:sldId id="270" r:id="rId11"/>
    <p:sldId id="272" r:id="rId12"/>
    <p:sldId id="273" r:id="rId13"/>
    <p:sldId id="274" r:id="rId14"/>
    <p:sldId id="275" r:id="rId15"/>
    <p:sldId id="276" r:id="rId16"/>
    <p:sldId id="277" r:id="rId17"/>
    <p:sldId id="280" r:id="rId18"/>
    <p:sldId id="282" r:id="rId19"/>
    <p:sldId id="283" r:id="rId20"/>
    <p:sldId id="281" r:id="rId21"/>
    <p:sldId id="284" r:id="rId22"/>
    <p:sldId id="285" r:id="rId23"/>
    <p:sldId id="286" r:id="rId24"/>
    <p:sldId id="287" r:id="rId25"/>
    <p:sldId id="288" r:id="rId26"/>
    <p:sldId id="289" r:id="rId27"/>
    <p:sldId id="290" r:id="rId28"/>
    <p:sldId id="292" r:id="rId29"/>
    <p:sldId id="296" r:id="rId30"/>
    <p:sldId id="297" r:id="rId31"/>
    <p:sldId id="298"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116" d="100"/>
          <a:sy n="116" d="100"/>
        </p:scale>
        <p:origin x="33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10-Aug-21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10-Aug-21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10-Aug-21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10-Aug-21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10-Aug-21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10-Aug-21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sz="8800" dirty="0">
                <a:latin typeface="Times New Roman" panose="02020603050405020304" charset="0"/>
                <a:cs typeface="Times New Roman" panose="02020603050405020304" charset="0"/>
              </a:rPr>
              <a:t>E-HUT</a:t>
            </a:r>
          </a:p>
        </p:txBody>
      </p:sp>
      <p:sp>
        <p:nvSpPr>
          <p:cNvPr id="3" name="Subtitle 2"/>
          <p:cNvSpPr>
            <a:spLocks noGrp="1"/>
          </p:cNvSpPr>
          <p:nvPr>
            <p:ph type="subTitle" idx="1"/>
          </p:nvPr>
        </p:nvSpPr>
        <p:spPr/>
        <p:txBody>
          <a:bodyPr/>
          <a:lstStyle/>
          <a:p>
            <a:r>
              <a:rPr lang="en-US" sz="3200">
                <a:latin typeface="Times New Roman" panose="02020603050405020304" charset="0"/>
                <a:cs typeface="Times New Roman" panose="02020603050405020304" charset="0"/>
              </a:rPr>
              <a:t>An Advance E-commerce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Admin</a:t>
            </a:r>
            <a:endParaRPr lang="en-US" dirty="0">
              <a:latin typeface="Times New Roman" panose="02020603050405020304" charset="0"/>
              <a:cs typeface="Times New Roman" panose="02020603050405020304" charset="0"/>
            </a:endParaRPr>
          </a:p>
        </p:txBody>
      </p:sp>
      <p:pic>
        <p:nvPicPr>
          <p:cNvPr id="8" name="Picture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92015" y="1691640"/>
            <a:ext cx="5629910" cy="4485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pic>
        <p:nvPicPr>
          <p:cNvPr id="9"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40" y="1825625"/>
            <a:ext cx="5356860" cy="4385310"/>
          </a:xfrm>
          <a:prstGeom prst="rect">
            <a:avLst/>
          </a:prstGeom>
        </p:spPr>
      </p:pic>
      <p:sp>
        <p:nvSpPr>
          <p:cNvPr id="5" name="Content Placeholder 4"/>
          <p:cNvSpPr>
            <a:spLocks noGrp="1"/>
          </p:cNvSpPr>
          <p:nvPr>
            <p:ph sz="half" idx="1"/>
          </p:nvPr>
        </p:nvSpPr>
        <p:spPr>
          <a:xfrm>
            <a:off x="838200" y="1825625"/>
            <a:ext cx="4614545" cy="4351655"/>
          </a:xfrm>
        </p:spPr>
        <p:txBody>
          <a:bodyPr/>
          <a:lstStyle/>
          <a:p>
            <a:pPr marL="0" indent="0">
              <a:buNone/>
            </a:pPr>
            <a:r>
              <a:rPr lang="en-US" sz="2400" dirty="0" smtClean="0">
                <a:latin typeface="Times New Roman" panose="02020603050405020304" charset="0"/>
                <a:cs typeface="Times New Roman" panose="02020603050405020304" charset="0"/>
              </a:rPr>
              <a:t>Finance </a:t>
            </a:r>
            <a:r>
              <a:rPr lang="en-US" sz="2400" dirty="0">
                <a:latin typeface="Times New Roman" panose="02020603050405020304" charset="0"/>
                <a:cs typeface="Times New Roman" panose="02020603050405020304" charset="0"/>
              </a:rPr>
              <a:t>and Accounting Manager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HR</a:t>
            </a:r>
            <a:r>
              <a:rPr lang="en-US" sz="2400" dirty="0" smtClean="0">
                <a:latin typeface="Times New Roman" panose="02020603050405020304" charset="0"/>
                <a:cs typeface="Times New Roman" panose="02020603050405020304" charset="0"/>
              </a:rPr>
              <a:t> </a:t>
            </a:r>
            <a:r>
              <a:rPr lang="en-US" sz="2400" dirty="0">
                <a:latin typeface="Times New Roman" panose="02020603050405020304" charset="0"/>
                <a:cs typeface="Times New Roman" panose="02020603050405020304" charset="0"/>
              </a:rPr>
              <a:t>Manager</a:t>
            </a:r>
          </a:p>
        </p:txBody>
      </p:sp>
      <p:pic>
        <p:nvPicPr>
          <p:cNvPr id="10" name="Picture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6760" y="1825625"/>
            <a:ext cx="5527040"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HR</a:t>
            </a:r>
            <a:r>
              <a:rPr lang="en-US" sz="2400" dirty="0" smtClean="0">
                <a:latin typeface="Times New Roman" panose="02020603050405020304" charset="0"/>
                <a:cs typeface="Times New Roman" panose="02020603050405020304" charset="0"/>
              </a:rPr>
              <a:t> </a:t>
            </a:r>
            <a:r>
              <a:rPr lang="en-US" sz="2400" dirty="0">
                <a:latin typeface="Times New Roman" panose="02020603050405020304" charset="0"/>
                <a:cs typeface="Times New Roman" panose="02020603050405020304" charset="0"/>
              </a:rPr>
              <a:t>Manager</a:t>
            </a:r>
          </a:p>
        </p:txBody>
      </p:sp>
      <p:pic>
        <p:nvPicPr>
          <p:cNvPr id="10" name="Picture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6760" y="1825625"/>
            <a:ext cx="5527040" cy="4351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Retailer</a:t>
            </a:r>
            <a:endParaRPr lang="en-US" sz="2400" dirty="0">
              <a:latin typeface="Times New Roman" panose="02020603050405020304" charset="0"/>
              <a:cs typeface="Times New Roman" panose="02020603050405020304" charset="0"/>
            </a:endParaRPr>
          </a:p>
        </p:txBody>
      </p:sp>
      <p:pic>
        <p:nvPicPr>
          <p:cNvPr id="23" name="Picture 2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4740" y="1825625"/>
            <a:ext cx="5179060"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Delivery </a:t>
            </a:r>
            <a:r>
              <a:rPr lang="en-US" dirty="0">
                <a:latin typeface="Times New Roman" panose="02020603050405020304" charset="0"/>
                <a:cs typeface="Times New Roman" panose="02020603050405020304" charset="0"/>
              </a:rPr>
              <a:t>Man</a:t>
            </a:r>
            <a:endParaRPr lang="en-US" sz="2400" dirty="0">
              <a:latin typeface="Times New Roman" panose="02020603050405020304" charset="0"/>
              <a:cs typeface="Times New Roman" panose="02020603050405020304" charset="0"/>
            </a:endParaRPr>
          </a:p>
        </p:txBody>
      </p:sp>
      <p:pic>
        <p:nvPicPr>
          <p:cNvPr id="12"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691640"/>
            <a:ext cx="5334000" cy="47256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Customer</a:t>
            </a:r>
            <a:endParaRPr lang="en-US" sz="2400" dirty="0">
              <a:latin typeface="Times New Roman" panose="02020603050405020304" charset="0"/>
              <a:cs typeface="Times New Roman" panose="02020603050405020304" charset="0"/>
            </a:endParaRPr>
          </a:p>
        </p:txBody>
      </p:sp>
      <p:pic>
        <p:nvPicPr>
          <p:cNvPr id="13" name="Picture 1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20435" y="1825625"/>
            <a:ext cx="5332730" cy="435165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527" y="150941"/>
            <a:ext cx="10515600" cy="639891"/>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a:latin typeface="Times New Roman" panose="02020603050405020304" charset="0"/>
                <a:cs typeface="Times New Roman" panose="02020603050405020304" charset="0"/>
              </a:rPr>
              <a:t>			    Activity Diagram</a:t>
            </a:r>
          </a:p>
        </p:txBody>
      </p:sp>
      <p:pic>
        <p:nvPicPr>
          <p:cNvPr id="24" name="Picture 2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84418" y="889120"/>
            <a:ext cx="8694111" cy="522225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417"/>
            <a:ext cx="10515600" cy="648129"/>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a:latin typeface="Times New Roman" panose="02020603050405020304" charset="0"/>
                <a:cs typeface="Times New Roman" panose="02020603050405020304" charset="0"/>
              </a:rPr>
              <a:t>			    E-R Diagram</a:t>
            </a:r>
          </a:p>
        </p:txBody>
      </p:sp>
      <p:pic>
        <p:nvPicPr>
          <p:cNvPr id="4" name="Content Placeholder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32105" y="1062681"/>
            <a:ext cx="10993776" cy="511459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085" y="76801"/>
            <a:ext cx="10515600" cy="466897"/>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a:latin typeface="Times New Roman" panose="02020603050405020304" charset="0"/>
                <a:cs typeface="Times New Roman" panose="02020603050405020304" charset="0"/>
              </a:rPr>
              <a:t>			    Class Diagram</a:t>
            </a:r>
          </a:p>
        </p:txBody>
      </p:sp>
      <p:pic>
        <p:nvPicPr>
          <p:cNvPr id="5" name="Content Placeholder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07085" y="741405"/>
            <a:ext cx="10907119" cy="56593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a:t>			   </a:t>
            </a:r>
            <a:r>
              <a:rPr lang="en-US">
                <a:latin typeface="Times New Roman" panose="02020603050405020304" charset="0"/>
                <a:cs typeface="Times New Roman" panose="02020603050405020304" charset="0"/>
              </a:rPr>
              <a:t>Group Information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1975706"/>
              </p:ext>
            </p:extLst>
          </p:nvPr>
        </p:nvGraphicFramePr>
        <p:xfrm>
          <a:off x="2973732" y="2216039"/>
          <a:ext cx="6607589" cy="3308350"/>
        </p:xfrm>
        <a:graphic>
          <a:graphicData uri="http://schemas.openxmlformats.org/drawingml/2006/table">
            <a:tbl>
              <a:tblPr firstRow="1" bandRow="1">
                <a:tableStyleId>{5940675A-B579-460E-94D1-54222C63F5DA}</a:tableStyleId>
              </a:tblPr>
              <a:tblGrid>
                <a:gridCol w="3466824">
                  <a:extLst>
                    <a:ext uri="{9D8B030D-6E8A-4147-A177-3AD203B41FA5}">
                      <a16:colId xmlns:a16="http://schemas.microsoft.com/office/drawing/2014/main" val="20001"/>
                    </a:ext>
                  </a:extLst>
                </a:gridCol>
                <a:gridCol w="3140765">
                  <a:extLst>
                    <a:ext uri="{9D8B030D-6E8A-4147-A177-3AD203B41FA5}">
                      <a16:colId xmlns:a16="http://schemas.microsoft.com/office/drawing/2014/main" val="20002"/>
                    </a:ext>
                  </a:extLst>
                </a:gridCol>
              </a:tblGrid>
              <a:tr h="520700">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Name</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Id</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724535">
                <a:tc>
                  <a:txBody>
                    <a:bodyPr/>
                    <a:lstStyle/>
                    <a:p>
                      <a:pPr indent="0" algn="ctr">
                        <a:buNone/>
                      </a:pPr>
                      <a:r>
                        <a:rPr lang="en-US" sz="2000" b="0">
                          <a:solidFill>
                            <a:srgbClr val="3F3F3F"/>
                          </a:solidFill>
                          <a:latin typeface="Times New Roman" panose="02020603050405020304" charset="0"/>
                          <a:cs typeface="Times New Roman" panose="02020603050405020304" charset="0"/>
                        </a:rPr>
                        <a:t>Borno, Md. Sirajuddin</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a:solidFill>
                            <a:srgbClr val="3F3F3F"/>
                          </a:solidFill>
                          <a:latin typeface="Times New Roman" panose="02020603050405020304" charset="0"/>
                          <a:cs typeface="Times New Roman" panose="02020603050405020304" charset="0"/>
                        </a:rPr>
                        <a:t>18-36449-1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87705">
                <a:tc>
                  <a:txBody>
                    <a:bodyPr/>
                    <a:lstStyle/>
                    <a:p>
                      <a:pPr indent="0" algn="ctr">
                        <a:buNone/>
                      </a:pPr>
                      <a:r>
                        <a:rPr lang="en-US" sz="2000" b="0">
                          <a:solidFill>
                            <a:srgbClr val="3F3F3F"/>
                          </a:solidFill>
                          <a:latin typeface="Times New Roman" panose="02020603050405020304" charset="0"/>
                          <a:cs typeface="Times New Roman" panose="02020603050405020304" charset="0"/>
                        </a:rPr>
                        <a:t>Hossain, Muntasir</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a:solidFill>
                            <a:srgbClr val="3F3F3F"/>
                          </a:solidFill>
                          <a:latin typeface="Times New Roman" panose="02020603050405020304" charset="0"/>
                          <a:cs typeface="Times New Roman" panose="02020603050405020304" charset="0"/>
                        </a:rPr>
                        <a:t>18-36421-1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687705">
                <a:tc>
                  <a:txBody>
                    <a:bodyPr/>
                    <a:lstStyle/>
                    <a:p>
                      <a:pPr indent="0" algn="ctr">
                        <a:buNone/>
                      </a:pPr>
                      <a:r>
                        <a:rPr lang="en-US" sz="2000" b="0">
                          <a:solidFill>
                            <a:srgbClr val="3F3F3F"/>
                          </a:solidFill>
                          <a:latin typeface="Times New Roman" panose="02020603050405020304" charset="0"/>
                          <a:cs typeface="Times New Roman" panose="02020603050405020304" charset="0"/>
                        </a:rPr>
                        <a:t>Abdullah, Syed</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18-36537-1</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687705">
                <a:tc>
                  <a:txBody>
                    <a:bodyPr/>
                    <a:lstStyle/>
                    <a:p>
                      <a:pPr indent="0" algn="ctr">
                        <a:buNone/>
                      </a:pPr>
                      <a:r>
                        <a:rPr lang="en-US" sz="2000" b="0">
                          <a:solidFill>
                            <a:srgbClr val="3F3F3F"/>
                          </a:solidFill>
                          <a:latin typeface="Times New Roman" panose="02020603050405020304" charset="0"/>
                          <a:cs typeface="Times New Roman" panose="02020603050405020304" charset="0"/>
                        </a:rPr>
                        <a:t>Faisal, Mahbub Hossain</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18-37337-1</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369"/>
            <a:ext cx="10515600" cy="821124"/>
          </a:xfrm>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Homepage</a:t>
            </a:r>
            <a:endParaRPr lang="en-US" dirty="0">
              <a:latin typeface="Times New Roman" panose="02020603050405020304" charset="0"/>
              <a:cs typeface="Times New Roman" panose="02020603050405020304" charset="0"/>
            </a:endParaRPr>
          </a:p>
        </p:txBody>
      </p:sp>
      <p:pic>
        <p:nvPicPr>
          <p:cNvPr id="16" name="Picture 1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217773" y="1825625"/>
            <a:ext cx="7136662" cy="47564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Sign </a:t>
            </a:r>
            <a:r>
              <a:rPr lang="en-US" dirty="0">
                <a:latin typeface="Times New Roman" panose="02020603050405020304" charset="0"/>
                <a:cs typeface="Times New Roman" panose="02020603050405020304" charset="0"/>
              </a:rPr>
              <a:t>in / Registration</a:t>
            </a:r>
          </a:p>
        </p:txBody>
      </p:sp>
      <p:pic>
        <p:nvPicPr>
          <p:cNvPr id="19" name="Picture 19" descr="SIGN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848200" y="1871345"/>
            <a:ext cx="5505600" cy="463654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Product </a:t>
            </a:r>
            <a:r>
              <a:rPr lang="en-US" dirty="0">
                <a:latin typeface="Times New Roman" panose="02020603050405020304" charset="0"/>
                <a:cs typeface="Times New Roman" panose="02020603050405020304" charset="0"/>
              </a:rPr>
              <a:t>Details</a:t>
            </a:r>
          </a:p>
        </p:txBody>
      </p:sp>
      <p:pic>
        <p:nvPicPr>
          <p:cNvPr id="18" name="Picture 18" descr="DETAIL PAGE 1"/>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835611" y="1691640"/>
            <a:ext cx="6518189" cy="48742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Product </a:t>
            </a:r>
            <a:r>
              <a:rPr lang="en-US" dirty="0">
                <a:latin typeface="Times New Roman" panose="02020603050405020304" charset="0"/>
                <a:cs typeface="Times New Roman" panose="02020603050405020304" charset="0"/>
              </a:rPr>
              <a:t>Review</a:t>
            </a:r>
          </a:p>
        </p:txBody>
      </p:sp>
      <p:pic>
        <p:nvPicPr>
          <p:cNvPr id="17" name="Picture 17" descr="DETAIL PAGE"/>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5288692" y="1825625"/>
            <a:ext cx="6065743" cy="46177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Suggestion </a:t>
            </a:r>
            <a:r>
              <a:rPr lang="en-US" dirty="0">
                <a:latin typeface="Times New Roman" panose="02020603050405020304" charset="0"/>
                <a:cs typeface="Times New Roman" panose="02020603050405020304" charset="0"/>
              </a:rPr>
              <a:t>Page</a:t>
            </a:r>
          </a:p>
        </p:txBody>
      </p:sp>
      <p:pic>
        <p:nvPicPr>
          <p:cNvPr id="20" name="Picture 2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794423" y="1825625"/>
            <a:ext cx="6559378" cy="46361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User </a:t>
            </a:r>
            <a:r>
              <a:rPr lang="en-US" dirty="0">
                <a:latin typeface="Times New Roman" panose="02020603050405020304" charset="0"/>
                <a:cs typeface="Times New Roman" panose="02020603050405020304" charset="0"/>
              </a:rPr>
              <a:t>Registration</a:t>
            </a:r>
          </a:p>
        </p:txBody>
      </p:sp>
      <p:pic>
        <p:nvPicPr>
          <p:cNvPr id="15" name="Picture 15" descr="AMBASSADOR SIGNUP"/>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5262273" y="1825625"/>
            <a:ext cx="6063587" cy="46163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Checkout</a:t>
            </a:r>
            <a:endParaRPr lang="en-US" dirty="0">
              <a:latin typeface="Times New Roman" panose="02020603050405020304" charset="0"/>
              <a:cs typeface="Times New Roman" panose="02020603050405020304" charset="0"/>
            </a:endParaRPr>
          </a:p>
        </p:txBody>
      </p:sp>
      <p:pic>
        <p:nvPicPr>
          <p:cNvPr id="6" name="Picture 6" descr="CHECKOUT"/>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6172200" y="1690370"/>
            <a:ext cx="5181600" cy="5019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Dashboard</a:t>
            </a:r>
            <a:endParaRPr lang="en-US" dirty="0">
              <a:latin typeface="Times New Roman" panose="02020603050405020304" charset="0"/>
              <a:cs typeface="Times New Roman" panose="02020603050405020304" charset="0"/>
            </a:endParaRPr>
          </a:p>
        </p:txBody>
      </p:sp>
      <p:pic>
        <p:nvPicPr>
          <p:cNvPr id="22" name="Picture 22" descr="DASHBOARD"/>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6404610" y="1825625"/>
            <a:ext cx="4948555" cy="476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Plannings</a:t>
            </a:r>
          </a:p>
        </p:txBody>
      </p:sp>
      <p:sp>
        <p:nvSpPr>
          <p:cNvPr id="3" name="Content Placeholder 2"/>
          <p:cNvSpPr>
            <a:spLocks noGrp="1"/>
          </p:cNvSpPr>
          <p:nvPr>
            <p:ph sz="half" idx="1"/>
          </p:nvPr>
        </p:nvSpPr>
        <p:spPr>
          <a:xfrm>
            <a:off x="838200" y="1825625"/>
            <a:ext cx="10516235" cy="4351655"/>
          </a:xfrm>
        </p:spPr>
        <p:txBody>
          <a:bodyPr/>
          <a:lstStyle/>
          <a:p>
            <a:r>
              <a:rPr lang="en-US" dirty="0" smtClean="0"/>
              <a:t>Initially four of ours team members work on this project</a:t>
            </a:r>
          </a:p>
          <a:p>
            <a:r>
              <a:rPr lang="en-US" dirty="0" smtClean="0"/>
              <a:t>After collecting all the materials and resources we will  start work by dividing task.</a:t>
            </a:r>
          </a:p>
          <a:p>
            <a:r>
              <a:rPr lang="en-US" dirty="0"/>
              <a:t>We will follow Scrum (Agile Process Model) during the project </a:t>
            </a:r>
            <a:r>
              <a:rPr lang="en-US" dirty="0" smtClean="0"/>
              <a:t>implementation</a:t>
            </a:r>
          </a:p>
          <a:p>
            <a:pPr lvl="1"/>
            <a:r>
              <a:rPr lang="en-US" dirty="0" smtClean="0"/>
              <a:t>The quality of the deliverables should be improved.</a:t>
            </a:r>
          </a:p>
          <a:p>
            <a:pPr lvl="1"/>
            <a:r>
              <a:rPr lang="en-US" dirty="0" smtClean="0"/>
              <a:t>Adapt to change more effectively</a:t>
            </a:r>
          </a:p>
          <a:p>
            <a:pPr lvl="1"/>
            <a:r>
              <a:rPr lang="en-US" dirty="0" smtClean="0"/>
              <a:t>Produce more accurate predictions in less time</a:t>
            </a:r>
          </a:p>
          <a:p>
            <a:pPr lvl="1"/>
            <a:r>
              <a:rPr lang="en-US" dirty="0" smtClean="0"/>
              <a:t>Have a better handle on the project's timetable and status.</a:t>
            </a:r>
          </a:p>
          <a:p>
            <a:pPr lvl="1"/>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a:t>
            </a:r>
            <a:r>
              <a:rPr lang="en-US">
                <a:latin typeface="Times New Roman" panose="02020603050405020304" charset="0"/>
                <a:cs typeface="Times New Roman" panose="02020603050405020304" charset="0"/>
              </a:rPr>
              <a:t>Time &amp; Cost</a:t>
            </a:r>
          </a:p>
        </p:txBody>
      </p:sp>
      <p:sp>
        <p:nvSpPr>
          <p:cNvPr id="3" name="Content Placeholder 2"/>
          <p:cNvSpPr>
            <a:spLocks noGrp="1"/>
          </p:cNvSpPr>
          <p:nvPr>
            <p:ph sz="half" idx="1"/>
          </p:nvPr>
        </p:nvSpPr>
        <p:spPr>
          <a:xfrm>
            <a:off x="838199" y="1825625"/>
            <a:ext cx="6509951" cy="4351338"/>
          </a:xfrm>
        </p:spPr>
        <p:txBody>
          <a:bodyPr/>
          <a:lstStyle/>
          <a:p>
            <a:pPr marL="0" indent="0">
              <a:buNone/>
            </a:pPr>
            <a:r>
              <a:rPr lang="en-US" b="1" dirty="0">
                <a:latin typeface="Times New Roman" panose="02020603050405020304" charset="0"/>
                <a:cs typeface="Times New Roman" panose="02020603050405020304" charset="0"/>
              </a:rPr>
              <a:t>Project Time</a:t>
            </a:r>
          </a:p>
          <a:p>
            <a:pPr marL="0" indent="0">
              <a:buNone/>
            </a:pPr>
            <a:r>
              <a:rPr lang="en-US" sz="2000" dirty="0">
                <a:latin typeface="Times New Roman" panose="02020603050405020304" charset="0"/>
                <a:cs typeface="Times New Roman" panose="02020603050405020304" charset="0"/>
              </a:rPr>
              <a:t>Expected time of completion of project is 4 months.</a:t>
            </a:r>
          </a:p>
          <a:p>
            <a:pPr marL="0" indent="0">
              <a:buNone/>
            </a:pPr>
            <a:endParaRPr lang="en-US" sz="2000" dirty="0">
              <a:latin typeface="Times New Roman" panose="02020603050405020304" charset="0"/>
              <a:cs typeface="Times New Roman" panose="02020603050405020304" charset="0"/>
            </a:endParaRPr>
          </a:p>
          <a:p>
            <a:pPr marL="0" indent="0">
              <a:buNone/>
            </a:pPr>
            <a:endParaRPr lang="en-US" sz="2000" dirty="0">
              <a:latin typeface="Times New Roman" panose="02020603050405020304" charset="0"/>
              <a:cs typeface="Times New Roman" panose="02020603050405020304" charset="0"/>
            </a:endParaRPr>
          </a:p>
          <a:p>
            <a:pPr marL="0" indent="0">
              <a:buNone/>
            </a:pPr>
            <a:r>
              <a:rPr lang="en-US" b="1" dirty="0">
                <a:latin typeface="Times New Roman" panose="02020603050405020304" charset="0"/>
                <a:cs typeface="Times New Roman" panose="02020603050405020304" charset="0"/>
              </a:rPr>
              <a:t>Project Cost</a:t>
            </a:r>
          </a:p>
          <a:p>
            <a:pPr marL="0" indent="0">
              <a:buNone/>
            </a:pPr>
            <a:r>
              <a:rPr lang="en-US" sz="2000" dirty="0">
                <a:latin typeface="Times New Roman" panose="02020603050405020304" charset="0"/>
                <a:cs typeface="Times New Roman" panose="02020603050405020304" charset="0"/>
              </a:rPr>
              <a:t>Estimated service </a:t>
            </a:r>
            <a:r>
              <a:rPr lang="en-US" sz="2000" dirty="0" smtClean="0">
                <a:latin typeface="Times New Roman" panose="02020603050405020304" charset="0"/>
                <a:cs typeface="Times New Roman" panose="02020603050405020304" charset="0"/>
              </a:rPr>
              <a:t>cost is </a:t>
            </a:r>
            <a:r>
              <a:rPr lang="en-US" sz="1800" dirty="0" smtClean="0">
                <a:latin typeface="Times New Roman" panose="02020603050405020304" charset="0"/>
                <a:cs typeface="Times New Roman" panose="02020603050405020304" charset="0"/>
              </a:rPr>
              <a:t>4,15,000 BDT</a:t>
            </a:r>
            <a:endParaRPr lang="en-US" sz="1800" dirty="0">
              <a:latin typeface="Times New Roman" panose="02020603050405020304" charset="0"/>
              <a:cs typeface="Times New Roman" panose="02020603050405020304" charset="0"/>
            </a:endParaRP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96110571"/>
              </p:ext>
            </p:extLst>
          </p:nvPr>
        </p:nvGraphicFramePr>
        <p:xfrm>
          <a:off x="6600568" y="1825625"/>
          <a:ext cx="5181600" cy="4585918"/>
        </p:xfrm>
        <a:graphic>
          <a:graphicData uri="http://schemas.openxmlformats.org/drawingml/2006/table">
            <a:tbl>
              <a:tblPr firstRow="1" bandRow="1">
                <a:tableStyleId>{5940675A-B579-460E-94D1-54222C63F5DA}</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821754">
                <a:tc>
                  <a:txBody>
                    <a:bodyPr/>
                    <a:lstStyle/>
                    <a:p>
                      <a:pPr indent="0" algn="ctr">
                        <a:buNone/>
                      </a:pPr>
                      <a:r>
                        <a:rPr lang="en-US" sz="1200" b="1" dirty="0">
                          <a:solidFill>
                            <a:srgbClr val="FFFFFF"/>
                          </a:solidFill>
                          <a:latin typeface="Calibri" panose="020F0502020204030204" charset="0"/>
                          <a:cs typeface="Calibri" panose="020F0502020204030204" charset="0"/>
                        </a:rPr>
                        <a:t>Description</a:t>
                      </a:r>
                      <a:endParaRPr lang="en-US" sz="1200" b="1" dirty="0">
                        <a:solidFill>
                          <a:srgbClr val="FFFFF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lgn="ctr">
                        <a:buNone/>
                      </a:pPr>
                      <a:r>
                        <a:rPr lang="en-US" sz="1200" b="1">
                          <a:solidFill>
                            <a:srgbClr val="FFFFFF"/>
                          </a:solidFill>
                          <a:latin typeface="Calibri" panose="020F0502020204030204" charset="0"/>
                          <a:cs typeface="Calibri" panose="020F0502020204030204" charset="0"/>
                        </a:rPr>
                        <a:t>Cost Assumption</a:t>
                      </a:r>
                      <a:endParaRPr lang="en-US" sz="1200" b="1">
                        <a:solidFill>
                          <a:srgbClr val="FFFFF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extLst>
                  <a:ext uri="{0D108BD9-81ED-4DB2-BD59-A6C34878D82A}">
                    <a16:rowId xmlns:a16="http://schemas.microsoft.com/office/drawing/2014/main" val="10000"/>
                  </a:ext>
                </a:extLst>
              </a:tr>
              <a:tr h="822736">
                <a:tc>
                  <a:txBody>
                    <a:bodyPr/>
                    <a:lstStyle/>
                    <a:p>
                      <a:pPr indent="0">
                        <a:buNone/>
                      </a:pPr>
                      <a:r>
                        <a:rPr lang="en-US" sz="1200" b="0">
                          <a:solidFill>
                            <a:srgbClr val="3F3F3F"/>
                          </a:solidFill>
                          <a:latin typeface="Calibri" panose="020F0502020204030204" charset="0"/>
                          <a:cs typeface="Calibri" panose="020F0502020204030204" charset="0"/>
                        </a:rPr>
                        <a:t>Resource buying</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3F3F3F"/>
                          </a:solidFill>
                          <a:latin typeface="Calibri" panose="020F0502020204030204" charset="0"/>
                          <a:cs typeface="Calibri" panose="020F0502020204030204" charset="0"/>
                        </a:rPr>
                        <a:t>20,000BDT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5357">
                <a:tc>
                  <a:txBody>
                    <a:bodyPr/>
                    <a:lstStyle/>
                    <a:p>
                      <a:pPr indent="0">
                        <a:buNone/>
                      </a:pPr>
                      <a:r>
                        <a:rPr lang="en-US" sz="1200" b="0">
                          <a:solidFill>
                            <a:srgbClr val="3F3F3F"/>
                          </a:solidFill>
                          <a:latin typeface="Calibri" panose="020F0502020204030204" charset="0"/>
                          <a:cs typeface="Calibri" panose="020F0502020204030204" charset="0"/>
                        </a:rPr>
                        <a:t>Site launch (hosting)</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lgn="ctr">
                        <a:buNone/>
                      </a:pPr>
                      <a:r>
                        <a:rPr lang="en-US" sz="1200" b="0">
                          <a:solidFill>
                            <a:srgbClr val="3F3F3F"/>
                          </a:solidFill>
                          <a:latin typeface="Calibri" panose="020F0502020204030204" charset="0"/>
                          <a:cs typeface="Calibri" panose="020F0502020204030204" charset="0"/>
                        </a:rPr>
                        <a:t>45,000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2"/>
                  </a:ext>
                </a:extLst>
              </a:tr>
              <a:tr h="734375">
                <a:tc>
                  <a:txBody>
                    <a:bodyPr/>
                    <a:lstStyle/>
                    <a:p>
                      <a:pPr indent="0">
                        <a:buNone/>
                      </a:pPr>
                      <a:r>
                        <a:rPr lang="en-US" sz="1200" b="0">
                          <a:solidFill>
                            <a:srgbClr val="3F3F3F"/>
                          </a:solidFill>
                          <a:latin typeface="Calibri" panose="020F0502020204030204" charset="0"/>
                          <a:cs typeface="Calibri" panose="020F0502020204030204" charset="0"/>
                        </a:rPr>
                        <a:t>Maintenance (1 year)</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3F3F3F"/>
                          </a:solidFill>
                          <a:latin typeface="Calibri" panose="020F0502020204030204" charset="0"/>
                          <a:cs typeface="Calibri" panose="020F0502020204030204" charset="0"/>
                        </a:rPr>
                        <a:t>30,000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6339">
                <a:tc>
                  <a:txBody>
                    <a:bodyPr/>
                    <a:lstStyle/>
                    <a:p>
                      <a:pPr indent="0">
                        <a:buNone/>
                      </a:pPr>
                      <a:r>
                        <a:rPr lang="en-US" sz="1200" b="0">
                          <a:solidFill>
                            <a:srgbClr val="3F3F3F"/>
                          </a:solidFill>
                          <a:latin typeface="Calibri" panose="020F0502020204030204" charset="0"/>
                          <a:cs typeface="Calibri" panose="020F0502020204030204" charset="0"/>
                        </a:rPr>
                        <a:t>Developers </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lgn="ctr">
                        <a:buNone/>
                      </a:pPr>
                      <a:r>
                        <a:rPr lang="en-US" sz="1200" b="0">
                          <a:solidFill>
                            <a:srgbClr val="3F3F3F"/>
                          </a:solidFill>
                          <a:latin typeface="Calibri" panose="020F0502020204030204" charset="0"/>
                          <a:cs typeface="Calibri" panose="020F0502020204030204" charset="0"/>
                        </a:rPr>
                        <a:t>3,20,000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4"/>
                  </a:ext>
                </a:extLst>
              </a:tr>
              <a:tr h="735357">
                <a:tc>
                  <a:txBody>
                    <a:bodyPr/>
                    <a:lstStyle/>
                    <a:p>
                      <a:pPr indent="0">
                        <a:buNone/>
                      </a:pPr>
                      <a:r>
                        <a:rPr lang="en-US" sz="1200" b="1" dirty="0">
                          <a:solidFill>
                            <a:srgbClr val="3F3F3F"/>
                          </a:solidFill>
                          <a:latin typeface="Calibri" panose="020F0502020204030204" charset="0"/>
                          <a:cs typeface="Calibri" panose="020F0502020204030204" charset="0"/>
                        </a:rPr>
                        <a:t>Grand total</a:t>
                      </a:r>
                      <a:endParaRPr lang="en-US" sz="1200" b="1" dirty="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200" b="1" dirty="0">
                          <a:solidFill>
                            <a:srgbClr val="3F3F3F"/>
                          </a:solidFill>
                          <a:latin typeface="Calibri" panose="020F0502020204030204" charset="0"/>
                          <a:cs typeface="Calibri" panose="020F0502020204030204" charset="0"/>
                        </a:rPr>
                        <a:t>4,15,000 BDT</a:t>
                      </a:r>
                      <a:endParaRPr lang="en-US" sz="1200" b="1" dirty="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a:t>
            </a:r>
            <a:r>
              <a:rPr lang="en-US">
                <a:latin typeface="Times New Roman" panose="02020603050405020304" charset="0"/>
                <a:cs typeface="Times New Roman" panose="02020603050405020304" charset="0"/>
              </a:rPr>
              <a:t>Motivation</a:t>
            </a:r>
          </a:p>
        </p:txBody>
      </p:sp>
      <p:sp>
        <p:nvSpPr>
          <p:cNvPr id="3" name="Content Placeholder 2"/>
          <p:cNvSpPr>
            <a:spLocks noGrp="1"/>
          </p:cNvSpPr>
          <p:nvPr>
            <p:ph idx="1"/>
          </p:nvPr>
        </p:nvSpPr>
        <p:spPr/>
        <p:txBody>
          <a:bodyPr>
            <a:noAutofit/>
          </a:bodyPr>
          <a:lstStyle/>
          <a:p>
            <a:pPr marL="0" indent="0">
              <a:buNone/>
            </a:pPr>
            <a:endParaRPr lang="en-US" sz="2400" dirty="0">
              <a:latin typeface="Times New Roman" panose="02020603050405020304" charset="0"/>
              <a:cs typeface="Times New Roman" panose="02020603050405020304" charset="0"/>
            </a:endParaRPr>
          </a:p>
          <a:p>
            <a:r>
              <a:rPr lang="en-US" sz="2400" dirty="0" smtClean="0">
                <a:latin typeface="Times New Roman" panose="02020603050405020304" charset="0"/>
                <a:cs typeface="Times New Roman" panose="02020603050405020304" charset="0"/>
              </a:rPr>
              <a:t>Busy City Busy </a:t>
            </a:r>
            <a:r>
              <a:rPr lang="en-US" sz="2400" dirty="0" smtClean="0">
                <a:latin typeface="Times New Roman" panose="02020603050405020304" charset="0"/>
                <a:cs typeface="Times New Roman" panose="02020603050405020304" charset="0"/>
              </a:rPr>
              <a:t>People</a:t>
            </a:r>
          </a:p>
          <a:p>
            <a:endParaRPr lang="en-US" sz="2400" dirty="0" smtClean="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Most of the time they can’t go to </a:t>
            </a:r>
            <a:r>
              <a:rPr lang="en-US" sz="2400" dirty="0" smtClean="0">
                <a:latin typeface="Times New Roman" panose="02020603050405020304" charset="0"/>
                <a:cs typeface="Times New Roman" panose="02020603050405020304" charset="0"/>
              </a:rPr>
              <a:t>shop</a:t>
            </a:r>
          </a:p>
          <a:p>
            <a:pPr marL="0" indent="0">
              <a:buNone/>
            </a:pPr>
            <a:endParaRPr lang="en-US" sz="2400" dirty="0" smtClean="0">
              <a:latin typeface="Times New Roman" panose="02020603050405020304" charset="0"/>
              <a:cs typeface="Times New Roman" panose="02020603050405020304" charset="0"/>
            </a:endParaRPr>
          </a:p>
          <a:p>
            <a:r>
              <a:rPr lang="en-US" sz="2400" dirty="0" smtClean="0">
                <a:latin typeface="Times New Roman" panose="02020603050405020304" charset="0"/>
                <a:cs typeface="Times New Roman" panose="02020603050405020304" charset="0"/>
              </a:rPr>
              <a:t>People spend too much time and money</a:t>
            </a:r>
          </a:p>
          <a:p>
            <a:endParaRPr lang="en-US" sz="2400" dirty="0" smtClean="0">
              <a:latin typeface="Times New Roman" panose="02020603050405020304" charset="0"/>
              <a:cs typeface="Times New Roman" panose="02020603050405020304" charset="0"/>
            </a:endParaRPr>
          </a:p>
          <a:p>
            <a:endParaRPr lang="en-US" sz="2400" dirty="0">
              <a:latin typeface="Times New Roman" panose="02020603050405020304" charset="0"/>
              <a:cs typeface="Times New Roman" panose="02020603050405020304" charset="0"/>
            </a:endParaRPr>
          </a:p>
          <a:p>
            <a:pPr marL="0" indent="0">
              <a:buNone/>
            </a:pP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821" y="241557"/>
            <a:ext cx="10515600" cy="524561"/>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a:latin typeface="Times New Roman" panose="02020603050405020304" charset="0"/>
                <a:cs typeface="Times New Roman" panose="02020603050405020304" charset="0"/>
              </a:rPr>
              <a:t>			   Risk Management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30366386"/>
              </p:ext>
            </p:extLst>
          </p:nvPr>
        </p:nvGraphicFramePr>
        <p:xfrm>
          <a:off x="895865" y="1314879"/>
          <a:ext cx="10515600" cy="4954115"/>
        </p:xfrm>
        <a:graphic>
          <a:graphicData uri="http://schemas.openxmlformats.org/drawingml/2006/table">
            <a:tbl>
              <a:tblPr firstRow="1" bandRow="1">
                <a:tableStyleId>{5940675A-B579-460E-94D1-54222C63F5DA}</a:tableStyleId>
              </a:tblPr>
              <a:tblGrid>
                <a:gridCol w="4812030">
                  <a:extLst>
                    <a:ext uri="{9D8B030D-6E8A-4147-A177-3AD203B41FA5}">
                      <a16:colId xmlns:a16="http://schemas.microsoft.com/office/drawing/2014/main" val="20000"/>
                    </a:ext>
                  </a:extLst>
                </a:gridCol>
                <a:gridCol w="2295525">
                  <a:extLst>
                    <a:ext uri="{9D8B030D-6E8A-4147-A177-3AD203B41FA5}">
                      <a16:colId xmlns:a16="http://schemas.microsoft.com/office/drawing/2014/main" val="20001"/>
                    </a:ext>
                  </a:extLst>
                </a:gridCol>
                <a:gridCol w="1729105">
                  <a:extLst>
                    <a:ext uri="{9D8B030D-6E8A-4147-A177-3AD203B41FA5}">
                      <a16:colId xmlns:a16="http://schemas.microsoft.com/office/drawing/2014/main" val="20002"/>
                    </a:ext>
                  </a:extLst>
                </a:gridCol>
                <a:gridCol w="1678940">
                  <a:extLst>
                    <a:ext uri="{9D8B030D-6E8A-4147-A177-3AD203B41FA5}">
                      <a16:colId xmlns:a16="http://schemas.microsoft.com/office/drawing/2014/main" val="20003"/>
                    </a:ext>
                  </a:extLst>
                </a:gridCol>
              </a:tblGrid>
              <a:tr h="770215">
                <a:tc>
                  <a:txBody>
                    <a:bodyPr/>
                    <a:lstStyle/>
                    <a:p>
                      <a:pPr indent="0">
                        <a:buNone/>
                      </a:pPr>
                      <a:r>
                        <a:rPr lang="en-US" sz="2000" b="1">
                          <a:solidFill>
                            <a:srgbClr val="FFFFFF"/>
                          </a:solidFill>
                          <a:latin typeface="Times New Roman" panose="02020603050405020304" charset="0"/>
                          <a:cs typeface="Times New Roman" panose="02020603050405020304" charset="0"/>
                        </a:rPr>
                        <a:t>Risks</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buNone/>
                      </a:pPr>
                      <a:r>
                        <a:rPr lang="en-US" sz="2000" b="1">
                          <a:solidFill>
                            <a:srgbClr val="FFFFFF"/>
                          </a:solidFill>
                          <a:latin typeface="Times New Roman" panose="02020603050405020304" charset="0"/>
                          <a:cs typeface="Times New Roman" panose="02020603050405020304" charset="0"/>
                        </a:rPr>
                        <a:t> Probability</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buNone/>
                      </a:pPr>
                      <a:r>
                        <a:rPr lang="en-US" sz="2000" b="1">
                          <a:solidFill>
                            <a:srgbClr val="FFFFFF"/>
                          </a:solidFill>
                          <a:latin typeface="Times New Roman" panose="02020603050405020304" charset="0"/>
                          <a:cs typeface="Times New Roman" panose="02020603050405020304" charset="0"/>
                        </a:rPr>
                        <a:t> Impact</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buNone/>
                      </a:pPr>
                      <a:r>
                        <a:rPr lang="en-US" sz="2000" b="1">
                          <a:solidFill>
                            <a:srgbClr val="FFFFFF"/>
                          </a:solidFill>
                          <a:latin typeface="Times New Roman" panose="02020603050405020304" charset="0"/>
                          <a:cs typeface="Times New Roman" panose="02020603050405020304" charset="0"/>
                        </a:rPr>
                        <a:t> Rating</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extLst>
                  <a:ext uri="{0D108BD9-81ED-4DB2-BD59-A6C34878D82A}">
                    <a16:rowId xmlns:a16="http://schemas.microsoft.com/office/drawing/2014/main" val="10000"/>
                  </a:ext>
                </a:extLst>
              </a:tr>
              <a:tr h="681117">
                <a:tc>
                  <a:txBody>
                    <a:bodyPr/>
                    <a:lstStyle/>
                    <a:p>
                      <a:pPr indent="0">
                        <a:buNone/>
                      </a:pPr>
                      <a:r>
                        <a:rPr lang="en-US" sz="2000" b="0">
                          <a:solidFill>
                            <a:srgbClr val="3F3F3F"/>
                          </a:solidFill>
                          <a:latin typeface="Times New Roman" panose="02020603050405020304" charset="0"/>
                          <a:cs typeface="Times New Roman" panose="02020603050405020304" charset="0"/>
                        </a:rPr>
                        <a:t>Project Manager Availability</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50%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3</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44751">
                <a:tc>
                  <a:txBody>
                    <a:bodyPr/>
                    <a:lstStyle/>
                    <a:p>
                      <a:pPr indent="0">
                        <a:buNone/>
                      </a:pPr>
                      <a:r>
                        <a:rPr lang="en-US" sz="2000" b="0">
                          <a:solidFill>
                            <a:srgbClr val="3F3F3F"/>
                          </a:solidFill>
                          <a:latin typeface="Times New Roman" panose="02020603050405020304" charset="0"/>
                          <a:cs typeface="Times New Roman" panose="02020603050405020304" charset="0"/>
                        </a:rPr>
                        <a:t>Schedule slips</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70%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2"/>
                  </a:ext>
                </a:extLst>
              </a:tr>
              <a:tr h="444751">
                <a:tc>
                  <a:txBody>
                    <a:bodyPr/>
                    <a:lstStyle/>
                    <a:p>
                      <a:pPr indent="0">
                        <a:buNone/>
                      </a:pPr>
                      <a:r>
                        <a:rPr lang="en-US" sz="2000" b="0">
                          <a:solidFill>
                            <a:srgbClr val="3F3F3F"/>
                          </a:solidFill>
                          <a:latin typeface="Times New Roman" panose="02020603050405020304" charset="0"/>
                          <a:cs typeface="Times New Roman" panose="02020603050405020304" charset="0"/>
                        </a:rPr>
                        <a:t>Changes in Requirements</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High</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444015">
                <a:tc>
                  <a:txBody>
                    <a:bodyPr/>
                    <a:lstStyle/>
                    <a:p>
                      <a:pPr indent="0">
                        <a:buNone/>
                      </a:pPr>
                      <a:r>
                        <a:rPr lang="en-US" sz="2000" b="0">
                          <a:solidFill>
                            <a:srgbClr val="3F3F3F"/>
                          </a:solidFill>
                          <a:latin typeface="Times New Roman" panose="02020603050405020304" charset="0"/>
                          <a:cs typeface="Times New Roman" panose="02020603050405020304" charset="0"/>
                        </a:rPr>
                        <a:t>Computer Crash</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20%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2</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4"/>
                  </a:ext>
                </a:extLst>
              </a:tr>
              <a:tr h="444751">
                <a:tc>
                  <a:txBody>
                    <a:bodyPr/>
                    <a:lstStyle/>
                    <a:p>
                      <a:pPr indent="0">
                        <a:buNone/>
                      </a:pPr>
                      <a:r>
                        <a:rPr lang="en-US" sz="2000" b="0">
                          <a:solidFill>
                            <a:srgbClr val="3F3F3F"/>
                          </a:solidFill>
                          <a:latin typeface="Times New Roman" panose="02020603050405020304" charset="0"/>
                          <a:cs typeface="Times New Roman" panose="02020603050405020304" charset="0"/>
                        </a:rPr>
                        <a:t>Lack of Development Experience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444751">
                <a:tc>
                  <a:txBody>
                    <a:bodyPr/>
                    <a:lstStyle/>
                    <a:p>
                      <a:pPr indent="0">
                        <a:buNone/>
                      </a:pPr>
                      <a:r>
                        <a:rPr lang="en-US" sz="2000" b="0">
                          <a:solidFill>
                            <a:srgbClr val="3F3F3F"/>
                          </a:solidFill>
                          <a:latin typeface="Times New Roman" panose="02020603050405020304" charset="0"/>
                          <a:cs typeface="Times New Roman" panose="02020603050405020304" charset="0"/>
                        </a:rPr>
                        <a:t>Programmers doesn’t have good experience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20%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6"/>
                  </a:ext>
                </a:extLst>
              </a:tr>
              <a:tr h="444015">
                <a:tc>
                  <a:txBody>
                    <a:bodyPr/>
                    <a:lstStyle/>
                    <a:p>
                      <a:pPr indent="0">
                        <a:buNone/>
                      </a:pPr>
                      <a:r>
                        <a:rPr lang="en-US" sz="2000" b="0">
                          <a:solidFill>
                            <a:srgbClr val="3F3F3F"/>
                          </a:solidFill>
                          <a:latin typeface="Times New Roman" panose="02020603050405020304" charset="0"/>
                          <a:cs typeface="Times New Roman" panose="02020603050405020304" charset="0"/>
                        </a:rPr>
                        <a:t>Poor Comments in Code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40%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2</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444751">
                <a:tc>
                  <a:txBody>
                    <a:bodyPr/>
                    <a:lstStyle/>
                    <a:p>
                      <a:pPr indent="0">
                        <a:buNone/>
                      </a:pPr>
                      <a:r>
                        <a:rPr lang="en-US" sz="2000" b="0">
                          <a:solidFill>
                            <a:srgbClr val="3F3F3F"/>
                          </a:solidFill>
                          <a:latin typeface="Times New Roman" panose="02020603050405020304" charset="0"/>
                          <a:cs typeface="Times New Roman" panose="02020603050405020304" charset="0"/>
                        </a:rPr>
                        <a:t>Late delivery</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8"/>
                  </a:ext>
                </a:extLst>
              </a:tr>
              <a:tr h="390998">
                <a:tc>
                  <a:txBody>
                    <a:bodyPr/>
                    <a:lstStyle/>
                    <a:p>
                      <a:pPr indent="0">
                        <a:buNone/>
                      </a:pPr>
                      <a:r>
                        <a:rPr lang="en-US" sz="2000" b="0">
                          <a:solidFill>
                            <a:srgbClr val="3F3F3F"/>
                          </a:solidFill>
                          <a:latin typeface="Times New Roman" panose="02020603050405020304" charset="0"/>
                          <a:cs typeface="Times New Roman" panose="02020603050405020304" charset="0"/>
                        </a:rPr>
                        <a:t>Customer Participation in Beta Testing</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60%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3</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dirty="0">
                          <a:solidFill>
                            <a:srgbClr val="3F3F3F"/>
                          </a:solidFill>
                          <a:latin typeface="Times New Roman" panose="02020603050405020304" charset="0"/>
                          <a:cs typeface="Times New Roman" panose="02020603050405020304" charset="0"/>
                        </a:rPr>
                        <a:t>Medium</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Conclusion</a:t>
            </a:r>
          </a:p>
        </p:txBody>
      </p:sp>
      <p:sp>
        <p:nvSpPr>
          <p:cNvPr id="3" name="Content Placeholder 2"/>
          <p:cNvSpPr>
            <a:spLocks noGrp="1"/>
          </p:cNvSpPr>
          <p:nvPr>
            <p:ph idx="1"/>
          </p:nvPr>
        </p:nvSpPr>
        <p:spPr/>
        <p:txBody>
          <a:bodyPr/>
          <a:lstStyle/>
          <a:p>
            <a:pPr marL="0" indent="0">
              <a:buNone/>
            </a:pPr>
            <a:endParaRPr lang="en-US" sz="24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This advanced e-commerce project of grocery delivery will definitely help the people in Dhaka city who are really busy in their daily lives.They can be able to save their most valuable time by not going to the groceries physically and also their money as we will work to ensure the best quality products for them.</a:t>
            </a:r>
          </a:p>
          <a:p>
            <a:pPr marL="0" indent="0">
              <a:buNone/>
            </a:pPr>
            <a:r>
              <a:rPr lang="en-US" sz="2400">
                <a:latin typeface="Times New Roman" panose="02020603050405020304" charset="0"/>
                <a:cs typeface="Times New Roman" panose="02020603050405020304" charset="0"/>
              </a:rPr>
              <a:t>As this project will be created from scratch, firstly the target will be to complete all the prioritized requirements of the project first.Then it will be tested by following the software testing methologies.After when it will be ready to use, then further development of the project will be approached.</a:t>
            </a:r>
          </a:p>
          <a:p>
            <a:pPr marL="0" indent="0">
              <a:buNone/>
            </a:pPr>
            <a:endParaRPr lang="en-US" sz="2400">
              <a:latin typeface="Times New Roman" panose="02020603050405020304" charset="0"/>
              <a:cs typeface="Times New Roman" panose="020206030504050203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132"/>
            <a:ext cx="10515600" cy="623415"/>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a:latin typeface="Times New Roman" panose="02020603050405020304" charset="0"/>
                <a:cs typeface="Times New Roman" panose="02020603050405020304" charset="0"/>
              </a:rPr>
              <a:t>				  Reference</a:t>
            </a:r>
          </a:p>
        </p:txBody>
      </p:sp>
      <p:sp>
        <p:nvSpPr>
          <p:cNvPr id="3" name="Content Placeholder 2"/>
          <p:cNvSpPr>
            <a:spLocks noGrp="1"/>
          </p:cNvSpPr>
          <p:nvPr>
            <p:ph idx="1"/>
          </p:nvPr>
        </p:nvSpPr>
        <p:spPr/>
        <p:txBody>
          <a:bodyPr>
            <a:normAutofit fontScale="40000" lnSpcReduction="20000"/>
          </a:bodyPr>
          <a:lstStyle/>
          <a:p>
            <a:pPr lvl="0"/>
            <a:r>
              <a:rPr lang="en-US" dirty="0"/>
              <a:t>Murphy, A. and Ledwith, A., 2007. Project management tools and techniques in high‐technology SMEs. </a:t>
            </a:r>
            <a:r>
              <a:rPr lang="en-US" i="1" dirty="0"/>
              <a:t>Management research news</a:t>
            </a:r>
            <a:r>
              <a:rPr lang="en-US" dirty="0"/>
              <a:t>.</a:t>
            </a:r>
          </a:p>
          <a:p>
            <a:pPr lvl="0"/>
            <a:r>
              <a:rPr lang="en-US" dirty="0"/>
              <a:t>Milosevic, D.Z., 2003. </a:t>
            </a:r>
            <a:r>
              <a:rPr lang="en-US" i="1" dirty="0"/>
              <a:t>Project management toolbox: tools and techniques for the practicing project manager</a:t>
            </a:r>
            <a:r>
              <a:rPr lang="en-US" dirty="0"/>
              <a:t>. John Wiley &amp; Sons.</a:t>
            </a:r>
          </a:p>
          <a:p>
            <a:pPr lvl="0"/>
            <a:r>
              <a:rPr lang="en-US" dirty="0"/>
              <a:t>Abdul-Rahman, H., Wang, C., Takim, R. and Wong, S., 2011. Project schedule influenced by financial issues: Evidence in construction industry. </a:t>
            </a:r>
            <a:r>
              <a:rPr lang="en-US" i="1" dirty="0"/>
              <a:t>Scientific Research and Essays</a:t>
            </a:r>
            <a:r>
              <a:rPr lang="en-US" dirty="0"/>
              <a:t>, </a:t>
            </a:r>
            <a:r>
              <a:rPr lang="en-US" i="1" dirty="0"/>
              <a:t>6</a:t>
            </a:r>
            <a:r>
              <a:rPr lang="en-US" dirty="0"/>
              <a:t>(1), pp.205-212.</a:t>
            </a:r>
          </a:p>
          <a:p>
            <a:pPr lvl="0"/>
            <a:r>
              <a:rPr lang="en-US" dirty="0"/>
              <a:t>Smith‐Daniels, D.E. and Aquilano, N.J., 1987. Using a late‐start resource‐constrained project schedule to improve project net present value. </a:t>
            </a:r>
            <a:r>
              <a:rPr lang="en-US" i="1" dirty="0"/>
              <a:t>Decision Sciences</a:t>
            </a:r>
            <a:r>
              <a:rPr lang="en-US" dirty="0"/>
              <a:t>, </a:t>
            </a:r>
            <a:r>
              <a:rPr lang="en-US" i="1" dirty="0"/>
              <a:t>18</a:t>
            </a:r>
            <a:r>
              <a:rPr lang="en-US" dirty="0"/>
              <a:t>(4), pp.617-630.</a:t>
            </a:r>
          </a:p>
          <a:p>
            <a:pPr lvl="0"/>
            <a:r>
              <a:rPr lang="en-US" dirty="0"/>
              <a:t>Davis, A., Overmyer, S., Jordan, K., Caruso, J., Dandashi, F., Dinh, A., Kincaid, G., Ledeboer, G., Reynolds, P., Sitaram, P. and Ta, A., 1993, May. Identifying and measuring quality in a software requirements specification. In </a:t>
            </a:r>
            <a:r>
              <a:rPr lang="en-US" i="1" dirty="0"/>
              <a:t>[1993] Proceedings First International Software Metrics Symposium</a:t>
            </a:r>
            <a:r>
              <a:rPr lang="en-US" dirty="0"/>
              <a:t> (pp. 141-152). </a:t>
            </a:r>
            <a:r>
              <a:rPr lang="en-US" dirty="0" err="1"/>
              <a:t>Ieee</a:t>
            </a:r>
            <a:r>
              <a:rPr lang="en-US" dirty="0"/>
              <a:t>.</a:t>
            </a:r>
          </a:p>
          <a:p>
            <a:pPr lvl="0"/>
            <a:r>
              <a:rPr lang="en-US" dirty="0"/>
              <a:t>Belfo, F., 2012. People, organizational and technological dimensions of software requirements specification. </a:t>
            </a:r>
            <a:r>
              <a:rPr lang="en-US" i="1" dirty="0"/>
              <a:t>Procedia Technology</a:t>
            </a:r>
            <a:r>
              <a:rPr lang="en-US" dirty="0"/>
              <a:t>, </a:t>
            </a:r>
            <a:r>
              <a:rPr lang="en-US" i="1" dirty="0"/>
              <a:t>5</a:t>
            </a:r>
            <a:r>
              <a:rPr lang="en-US" dirty="0"/>
              <a:t>, pp.310-318.</a:t>
            </a:r>
          </a:p>
          <a:p>
            <a:pPr lvl="0"/>
            <a:r>
              <a:rPr lang="en-US" dirty="0"/>
              <a:t>Royce, W., 1998. Software project management. Pearson Education India.</a:t>
            </a:r>
          </a:p>
          <a:p>
            <a:pPr lvl="0"/>
            <a:r>
              <a:rPr lang="en-US" dirty="0"/>
              <a:t>Reggio, G., Leotta, M., Ricca, F. and Clerissi, D., 2013. What are the used UML diagrams? A Preliminary Survey. EESSMOD@ MoDELS, 1078(10).</a:t>
            </a:r>
          </a:p>
          <a:p>
            <a:pPr lvl="0"/>
            <a:r>
              <a:rPr lang="en-US" dirty="0"/>
              <a:t>Mishra, A. and Mishra, D., 2013. Software project management tools: a brief comparative view. ACM SIGSOFT Software Engineering Notes, 38(3), pp.1-4.</a:t>
            </a:r>
          </a:p>
          <a:p>
            <a:pPr lvl="0"/>
            <a:r>
              <a:rPr lang="en-US" dirty="0"/>
              <a:t>Goold, M. and Campbell, A., 2003. Making Matrix Structures Work:: Creating Clarity on Unit Roles and Responsibility. European Management Journal, 21(3), pp.351-363.</a:t>
            </a:r>
          </a:p>
          <a:p>
            <a:pPr lvl="0"/>
            <a:r>
              <a:rPr lang="en-US" dirty="0"/>
              <a:t>Colomo-Palacios, R., Casado-Lumbreras, C., Soto-Acosta, P. and García-Crespo, Á., 2013. Decisions in software development projects management. An exploratory study. </a:t>
            </a:r>
            <a:r>
              <a:rPr lang="en-US" dirty="0" err="1"/>
              <a:t>Behaviour</a:t>
            </a:r>
            <a:r>
              <a:rPr lang="en-US" dirty="0"/>
              <a:t> &amp; Information Technology, 32(11), pp.1077-1085. Schwaber, K. and Beedle, M., 2002. Agile software development with Scrum (Vol. 1). Upper Saddle River: Prentice Hall.</a:t>
            </a:r>
          </a:p>
          <a:p>
            <a:pPr lvl="0"/>
            <a:r>
              <a:rPr lang="en-US" dirty="0"/>
              <a:t>Woodhouse, D., 1999. Quality and quality assurance. Quality and internationalisation in higher education.</a:t>
            </a:r>
          </a:p>
          <a:p>
            <a:pPr lvl="0"/>
            <a:r>
              <a:rPr lang="en-US" dirty="0"/>
              <a:t>Heinemann, L., Hummel, B. and Steidl, D., 2014, May. Teamscale: Software quality control in real-time. In Companion Proceedings of the 36th International Conference on Software Engineering (pp. </a:t>
            </a:r>
            <a:r>
              <a:rPr lang="en-US"/>
              <a:t>592-595</a:t>
            </a:r>
            <a:r>
              <a:rPr lang="en-US" smtClean="0"/>
              <a:t>).</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INTRODUCTION</a:t>
            </a:r>
          </a:p>
        </p:txBody>
      </p:sp>
      <p:sp>
        <p:nvSpPr>
          <p:cNvPr id="3" name="Content Placeholder 2"/>
          <p:cNvSpPr>
            <a:spLocks noGrp="1"/>
          </p:cNvSpPr>
          <p:nvPr>
            <p:ph idx="1"/>
          </p:nvPr>
        </p:nvSpPr>
        <p:spPr/>
        <p:txBody>
          <a:bodyPr>
            <a:noAutofit/>
          </a:bodyPr>
          <a:lstStyle/>
          <a:p>
            <a:pPr marL="0" indent="0">
              <a:buNone/>
            </a:pPr>
            <a:r>
              <a:rPr lang="en-US" sz="2400" dirty="0">
                <a:latin typeface="Times New Roman" panose="02020603050405020304" charset="0"/>
                <a:cs typeface="Times New Roman" panose="02020603050405020304" charset="0"/>
              </a:rPr>
              <a:t>This project is about to study and design a web application that will provide services to busy families. </a:t>
            </a:r>
            <a:r>
              <a:rPr lang="en-US" sz="2400" dirty="0" smtClean="0">
                <a:latin typeface="Times New Roman" panose="02020603050405020304" charset="0"/>
                <a:cs typeface="Times New Roman" panose="02020603050405020304" charset="0"/>
              </a:rPr>
              <a:t>This application will help them</a:t>
            </a:r>
          </a:p>
          <a:p>
            <a:pPr marL="0" indent="0">
              <a:buNone/>
            </a:pPr>
            <a:endParaRPr lang="en-US" sz="2400" dirty="0" smtClean="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Deliver products within fixed days of weeks and in a time range </a:t>
            </a:r>
            <a:endParaRPr lang="en-US" sz="2400" dirty="0" smtClean="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Deliver fresh vegetables and groceries </a:t>
            </a:r>
            <a:r>
              <a:rPr lang="en-US" sz="2400" dirty="0" smtClean="0">
                <a:latin typeface="Times New Roman" panose="02020603050405020304" charset="0"/>
                <a:cs typeface="Times New Roman" panose="02020603050405020304" charset="0"/>
              </a:rPr>
              <a:t>regularly</a:t>
            </a:r>
          </a:p>
          <a:p>
            <a:r>
              <a:rPr lang="en-US" sz="2400" dirty="0" smtClean="0">
                <a:latin typeface="Times New Roman" panose="02020603050405020304" charset="0"/>
                <a:cs typeface="Times New Roman" panose="02020603050405020304" charset="0"/>
              </a:rPr>
              <a:t>Can provide suggestion</a:t>
            </a:r>
          </a:p>
          <a:p>
            <a:r>
              <a:rPr lang="en-US" sz="2400" dirty="0" smtClean="0">
                <a:latin typeface="Times New Roman" panose="02020603050405020304" charset="0"/>
                <a:cs typeface="Times New Roman" panose="02020603050405020304" charset="0"/>
              </a:rPr>
              <a:t>No need </a:t>
            </a:r>
            <a:r>
              <a:rPr lang="en-US" sz="2400" dirty="0">
                <a:latin typeface="Times New Roman" panose="02020603050405020304" charset="0"/>
                <a:cs typeface="Times New Roman" panose="02020603050405020304" charset="0"/>
              </a:rPr>
              <a:t>to go outside to purchase their </a:t>
            </a:r>
            <a:r>
              <a:rPr lang="en-US" sz="2400" dirty="0" smtClean="0">
                <a:latin typeface="Times New Roman" panose="02020603050405020304" charset="0"/>
                <a:cs typeface="Times New Roman" panose="02020603050405020304" charset="0"/>
              </a:rPr>
              <a:t>groceries</a:t>
            </a:r>
          </a:p>
          <a:p>
            <a:r>
              <a:rPr lang="en-US" sz="2400" dirty="0" smtClean="0">
                <a:latin typeface="Times New Roman" panose="02020603050405020304" charset="0"/>
                <a:cs typeface="Times New Roman" panose="02020603050405020304" charset="0"/>
              </a:rPr>
              <a:t>They don’t need to customize order regularly.</a:t>
            </a:r>
            <a:endParaRPr lang="en-US" sz="2400" dirty="0">
              <a:latin typeface="Times New Roman" panose="02020603050405020304" charset="0"/>
              <a:cs typeface="Times New Roman" panose="02020603050405020304" charset="0"/>
            </a:endParaRPr>
          </a:p>
          <a:p>
            <a:endParaRPr lang="en-US" sz="2400" dirty="0" smtClean="0">
              <a:latin typeface="Times New Roman" panose="02020603050405020304" charset="0"/>
              <a:cs typeface="Times New Roman" panose="02020603050405020304" charset="0"/>
            </a:endParaRPr>
          </a:p>
          <a:p>
            <a:endParaRPr lang="en-US" sz="24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System Features</a:t>
            </a:r>
          </a:p>
        </p:txBody>
      </p:sp>
      <p:sp>
        <p:nvSpPr>
          <p:cNvPr id="3" name="Content Placeholder 2"/>
          <p:cNvSpPr>
            <a:spLocks noGrp="1"/>
          </p:cNvSpPr>
          <p:nvPr>
            <p:ph idx="1"/>
          </p:nvPr>
        </p:nvSpPr>
        <p:spPr>
          <a:xfrm>
            <a:off x="838200" y="1825625"/>
            <a:ext cx="4796481" cy="4351338"/>
          </a:xfrm>
        </p:spPr>
        <p:txBody>
          <a:bodyPr>
            <a:normAutofit lnSpcReduction="10000"/>
          </a:bodyPr>
          <a:lstStyle/>
          <a:p>
            <a:pPr marL="0" indent="0">
              <a:buNone/>
            </a:pPr>
            <a:r>
              <a:rPr lang="en-US" sz="2400" b="1" u="sng" dirty="0">
                <a:latin typeface="Times New Roman" panose="02020603050405020304" charset="0"/>
                <a:cs typeface="Times New Roman" panose="02020603050405020304" charset="0"/>
              </a:rPr>
              <a:t>Admin:</a:t>
            </a:r>
          </a:p>
          <a:p>
            <a:r>
              <a:rPr lang="en-US" sz="2000" dirty="0" smtClean="0">
                <a:latin typeface="Times New Roman" panose="02020603050405020304" charset="0"/>
                <a:cs typeface="Times New Roman" panose="02020603050405020304" charset="0"/>
              </a:rPr>
              <a:t>Login</a:t>
            </a:r>
            <a:r>
              <a:rPr lang="en-US" sz="2000" dirty="0">
                <a:latin typeface="Times New Roman" panose="02020603050405020304" charset="0"/>
                <a:cs typeface="Times New Roman" panose="02020603050405020304" charset="0"/>
              </a:rPr>
              <a:t>					</a:t>
            </a:r>
          </a:p>
          <a:p>
            <a:r>
              <a:rPr lang="en-US" sz="2000" dirty="0" smtClean="0">
                <a:latin typeface="Times New Roman" panose="02020603050405020304" charset="0"/>
                <a:cs typeface="Times New Roman" panose="02020603050405020304" charset="0"/>
              </a:rPr>
              <a:t>Add </a:t>
            </a:r>
            <a:r>
              <a:rPr lang="en-US" sz="2000" dirty="0">
                <a:latin typeface="Times New Roman" panose="02020603050405020304" charset="0"/>
                <a:cs typeface="Times New Roman" panose="02020603050405020304" charset="0"/>
              </a:rPr>
              <a:t>new admin and managers</a:t>
            </a:r>
          </a:p>
          <a:p>
            <a:r>
              <a:rPr lang="en-US" sz="2000" dirty="0" smtClean="0">
                <a:latin typeface="Times New Roman" panose="02020603050405020304" charset="0"/>
                <a:cs typeface="Times New Roman" panose="02020603050405020304" charset="0"/>
              </a:rPr>
              <a:t>View </a:t>
            </a:r>
            <a:r>
              <a:rPr lang="en-US" sz="2000" dirty="0">
                <a:latin typeface="Times New Roman" panose="02020603050405020304" charset="0"/>
                <a:cs typeface="Times New Roman" panose="02020603050405020304" charset="0"/>
              </a:rPr>
              <a:t>Retailer and delivery man information</a:t>
            </a:r>
          </a:p>
          <a:p>
            <a:r>
              <a:rPr lang="en-US" sz="2000" dirty="0" smtClean="0">
                <a:latin typeface="Times New Roman" panose="02020603050405020304" charset="0"/>
                <a:cs typeface="Times New Roman" panose="02020603050405020304" charset="0"/>
              </a:rPr>
              <a:t>View </a:t>
            </a:r>
            <a:r>
              <a:rPr lang="en-US" sz="2000" dirty="0">
                <a:latin typeface="Times New Roman" panose="02020603050405020304" charset="0"/>
                <a:cs typeface="Times New Roman" panose="02020603050405020304" charset="0"/>
              </a:rPr>
              <a:t>customer information</a:t>
            </a:r>
          </a:p>
          <a:p>
            <a:pPr marL="0" indent="0">
              <a:buNone/>
            </a:pPr>
            <a:endParaRPr lang="en-US" sz="2000" dirty="0">
              <a:latin typeface="Times New Roman" panose="02020603050405020304" charset="0"/>
              <a:cs typeface="Times New Roman" panose="02020603050405020304" charset="0"/>
            </a:endParaRPr>
          </a:p>
          <a:p>
            <a:pPr marL="0" indent="0">
              <a:buNone/>
            </a:pPr>
            <a:r>
              <a:rPr lang="en-US" sz="2400" b="1" u="sng" dirty="0" smtClean="0">
                <a:latin typeface="Times New Roman" panose="02020603050405020304" charset="0"/>
                <a:cs typeface="Times New Roman" panose="02020603050405020304" charset="0"/>
              </a:rPr>
              <a:t>HR Manager</a:t>
            </a:r>
            <a:r>
              <a:rPr lang="en-US" sz="2400" b="1" dirty="0" smtClean="0">
                <a:latin typeface="Times New Roman" panose="02020603050405020304" charset="0"/>
                <a:cs typeface="Times New Roman" panose="02020603050405020304" charset="0"/>
              </a:rPr>
              <a:t>:</a:t>
            </a:r>
            <a:endParaRPr lang="en-US" sz="2400" dirty="0" smtClean="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Login</a:t>
            </a:r>
          </a:p>
          <a:p>
            <a:r>
              <a:rPr lang="en-US" sz="2000" dirty="0" smtClean="0">
                <a:latin typeface="Times New Roman" panose="02020603050405020304" charset="0"/>
                <a:cs typeface="Times New Roman" panose="02020603050405020304" charset="0"/>
              </a:rPr>
              <a:t>Retailer verification</a:t>
            </a:r>
          </a:p>
          <a:p>
            <a:r>
              <a:rPr lang="en-US" sz="2000" dirty="0" smtClean="0">
                <a:latin typeface="Times New Roman" panose="02020603050405020304" charset="0"/>
                <a:cs typeface="Times New Roman" panose="02020603050405020304" charset="0"/>
              </a:rPr>
              <a:t>Delivery man verification</a:t>
            </a:r>
            <a:endParaRPr lang="en-US" sz="2000" dirty="0">
              <a:latin typeface="Times New Roman" panose="02020603050405020304" charset="0"/>
              <a:cs typeface="Times New Roman" panose="02020603050405020304" charset="0"/>
            </a:endParaRPr>
          </a:p>
        </p:txBody>
      </p:sp>
      <p:sp>
        <p:nvSpPr>
          <p:cNvPr id="4" name="Content Placeholder 2"/>
          <p:cNvSpPr txBox="1">
            <a:spLocks/>
          </p:cNvSpPr>
          <p:nvPr/>
        </p:nvSpPr>
        <p:spPr>
          <a:xfrm>
            <a:off x="7086600" y="2035690"/>
            <a:ext cx="47964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latin typeface="Times New Roman" panose="02020603050405020304" charset="0"/>
                <a:cs typeface="Times New Roman" panose="02020603050405020304" charset="0"/>
              </a:rPr>
              <a:t>Accounting and Finance:</a:t>
            </a:r>
            <a:endParaRPr lang="en-US" b="1" dirty="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Login</a:t>
            </a:r>
          </a:p>
          <a:p>
            <a:r>
              <a:rPr lang="en-US" sz="2400" dirty="0">
                <a:latin typeface="Times New Roman" panose="02020603050405020304" charset="0"/>
                <a:cs typeface="Times New Roman" panose="02020603050405020304" charset="0"/>
              </a:rPr>
              <a:t>Manage Income and expenditure</a:t>
            </a:r>
          </a:p>
          <a:p>
            <a:pPr marL="0" indent="0">
              <a:buNone/>
            </a:pPr>
            <a:endParaRPr lang="en-US" sz="2400" dirty="0">
              <a:latin typeface="Times New Roman" panose="02020603050405020304" charset="0"/>
              <a:cs typeface="Times New Roman" panose="02020603050405020304" charset="0"/>
            </a:endParaRPr>
          </a:p>
          <a:p>
            <a:pPr marL="0" indent="0">
              <a:buNone/>
            </a:pPr>
            <a:r>
              <a:rPr lang="en-US" b="1" u="sng" dirty="0">
                <a:latin typeface="Times New Roman" panose="02020603050405020304" charset="0"/>
                <a:cs typeface="Times New Roman" panose="02020603050405020304" charset="0"/>
              </a:rPr>
              <a:t>Unregistered User:</a:t>
            </a:r>
          </a:p>
          <a:p>
            <a:r>
              <a:rPr lang="en-US" sz="2400" dirty="0">
                <a:latin typeface="Times New Roman" panose="02020603050405020304" charset="0"/>
                <a:cs typeface="Times New Roman" panose="02020603050405020304" charset="0"/>
              </a:rPr>
              <a:t>See/search contents (groceries)</a:t>
            </a:r>
          </a:p>
          <a:p>
            <a:r>
              <a:rPr lang="en-US" sz="2400" dirty="0">
                <a:latin typeface="Times New Roman" panose="02020603050405020304" charset="0"/>
                <a:cs typeface="Times New Roman" panose="02020603050405020304" charset="0"/>
              </a:rPr>
              <a:t>Check availability of products </a:t>
            </a:r>
          </a:p>
          <a:p>
            <a:r>
              <a:rPr lang="en-US" sz="2400" dirty="0">
                <a:latin typeface="Times New Roman" panose="02020603050405020304" charset="0"/>
                <a:cs typeface="Times New Roman" panose="02020603050405020304" charset="0"/>
              </a:rPr>
              <a:t>See available offers.</a:t>
            </a: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5178"/>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a:t>			    System Features</a:t>
            </a:r>
          </a:p>
        </p:txBody>
      </p:sp>
      <p:sp>
        <p:nvSpPr>
          <p:cNvPr id="3" name="Content Placeholder 2"/>
          <p:cNvSpPr>
            <a:spLocks noGrp="1"/>
          </p:cNvSpPr>
          <p:nvPr>
            <p:ph idx="1"/>
          </p:nvPr>
        </p:nvSpPr>
        <p:spPr>
          <a:xfrm>
            <a:off x="838200" y="1326292"/>
            <a:ext cx="4903573" cy="4850671"/>
          </a:xfrm>
        </p:spPr>
        <p:txBody>
          <a:bodyPr>
            <a:normAutofit/>
          </a:bodyPr>
          <a:lstStyle/>
          <a:p>
            <a:pPr marL="0" indent="0">
              <a:buNone/>
            </a:pPr>
            <a:r>
              <a:rPr lang="en-US" sz="2400" b="1" u="sng" dirty="0">
                <a:latin typeface="Times New Roman" panose="02020603050405020304" charset="0"/>
                <a:cs typeface="Times New Roman" panose="02020603050405020304" charset="0"/>
              </a:rPr>
              <a:t>Customer:</a:t>
            </a:r>
            <a:endParaRPr lang="en-US" sz="2400" b="1" dirty="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Checkout</a:t>
            </a:r>
            <a:endParaRPr lang="en-US" sz="2000" dirty="0">
              <a:latin typeface="Times New Roman" panose="02020603050405020304" charset="0"/>
              <a:cs typeface="Times New Roman" panose="02020603050405020304" charset="0"/>
            </a:endParaRPr>
          </a:p>
          <a:p>
            <a:pPr lvl="1"/>
            <a:r>
              <a:rPr lang="en-US" sz="2000" dirty="0" smtClean="0">
                <a:latin typeface="Times New Roman" panose="02020603050405020304" charset="0"/>
                <a:cs typeface="Times New Roman" panose="02020603050405020304" charset="0"/>
              </a:rPr>
              <a:t>Make </a:t>
            </a:r>
            <a:r>
              <a:rPr lang="en-US" sz="2000" dirty="0">
                <a:latin typeface="Times New Roman" panose="02020603050405020304" charset="0"/>
                <a:cs typeface="Times New Roman" panose="02020603050405020304" charset="0"/>
              </a:rPr>
              <a:t>payment (Mobile banking, Card) once in a month</a:t>
            </a:r>
          </a:p>
          <a:p>
            <a:pPr lvl="1"/>
            <a:r>
              <a:rPr lang="en-US" sz="2000" dirty="0" smtClean="0">
                <a:latin typeface="Times New Roman" panose="02020603050405020304" charset="0"/>
                <a:cs typeface="Times New Roman" panose="02020603050405020304" charset="0"/>
              </a:rPr>
              <a:t>View </a:t>
            </a:r>
            <a:r>
              <a:rPr lang="en-US" sz="2000" dirty="0">
                <a:latin typeface="Times New Roman" panose="02020603050405020304" charset="0"/>
                <a:cs typeface="Times New Roman" panose="02020603050405020304" charset="0"/>
              </a:rPr>
              <a:t>balance (adjustment with previous balance)</a:t>
            </a:r>
          </a:p>
          <a:p>
            <a:pPr lvl="1"/>
            <a:r>
              <a:rPr lang="en-US" sz="2000" dirty="0" smtClean="0">
                <a:latin typeface="Times New Roman" panose="02020603050405020304" charset="0"/>
                <a:cs typeface="Times New Roman" panose="02020603050405020304" charset="0"/>
              </a:rPr>
              <a:t>Service </a:t>
            </a:r>
            <a:r>
              <a:rPr lang="en-US" sz="2000" dirty="0">
                <a:latin typeface="Times New Roman" panose="02020603050405020304" charset="0"/>
                <a:cs typeface="Times New Roman" panose="02020603050405020304" charset="0"/>
              </a:rPr>
              <a:t>cancelation (Entirely)</a:t>
            </a:r>
          </a:p>
          <a:p>
            <a:r>
              <a:rPr lang="en-US" sz="2000" dirty="0" smtClean="0">
                <a:latin typeface="Times New Roman" panose="02020603050405020304" charset="0"/>
                <a:cs typeface="Times New Roman" panose="02020603050405020304" charset="0"/>
              </a:rPr>
              <a:t>Order </a:t>
            </a:r>
            <a:r>
              <a:rPr lang="en-US" sz="2000" dirty="0">
                <a:latin typeface="Times New Roman" panose="02020603050405020304" charset="0"/>
                <a:cs typeface="Times New Roman" panose="02020603050405020304" charset="0"/>
              </a:rPr>
              <a:t>Cancelation (Weekly/Monthly)</a:t>
            </a:r>
          </a:p>
          <a:p>
            <a:r>
              <a:rPr lang="en-US" sz="2000" dirty="0" smtClean="0">
                <a:latin typeface="Times New Roman" panose="02020603050405020304" charset="0"/>
                <a:cs typeface="Times New Roman" panose="02020603050405020304" charset="0"/>
              </a:rPr>
              <a:t>Feedback </a:t>
            </a:r>
            <a:r>
              <a:rPr lang="en-US" sz="2000" dirty="0">
                <a:latin typeface="Times New Roman" panose="02020603050405020304" charset="0"/>
                <a:cs typeface="Times New Roman" panose="02020603050405020304" charset="0"/>
              </a:rPr>
              <a:t>on product and delivery service (optional)</a:t>
            </a:r>
          </a:p>
          <a:p>
            <a:r>
              <a:rPr lang="en-US" sz="2000" dirty="0" smtClean="0">
                <a:latin typeface="Times New Roman" panose="02020603050405020304" charset="0"/>
                <a:cs typeface="Times New Roman" panose="02020603050405020304" charset="0"/>
              </a:rPr>
              <a:t>Discounts/Voucher/Referrals</a:t>
            </a:r>
            <a:endParaRPr lang="en-US" sz="2000" dirty="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View </a:t>
            </a:r>
            <a:r>
              <a:rPr lang="en-US" sz="2000" dirty="0">
                <a:latin typeface="Times New Roman" panose="02020603050405020304" charset="0"/>
                <a:cs typeface="Times New Roman" panose="02020603050405020304" charset="0"/>
              </a:rPr>
              <a:t>stats (Monthly, Category)</a:t>
            </a:r>
          </a:p>
        </p:txBody>
      </p:sp>
      <p:sp>
        <p:nvSpPr>
          <p:cNvPr id="4" name="Content Placeholder 2"/>
          <p:cNvSpPr txBox="1">
            <a:spLocks/>
          </p:cNvSpPr>
          <p:nvPr/>
        </p:nvSpPr>
        <p:spPr>
          <a:xfrm>
            <a:off x="6450227" y="1396314"/>
            <a:ext cx="4903573" cy="48506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latin typeface="Times New Roman" panose="02020603050405020304" charset="0"/>
                <a:cs typeface="Times New Roman" panose="02020603050405020304" charset="0"/>
              </a:rPr>
              <a:t>Retailer:</a:t>
            </a:r>
            <a:r>
              <a:rPr lang="en-US" sz="2400" dirty="0">
                <a:latin typeface="Times New Roman" panose="02020603050405020304" charset="0"/>
                <a:cs typeface="Times New Roman" panose="02020603050405020304" charset="0"/>
              </a:rPr>
              <a:t>	</a:t>
            </a:r>
          </a:p>
          <a:p>
            <a:r>
              <a:rPr lang="en-US" sz="2000" dirty="0">
                <a:latin typeface="Times New Roman" panose="02020603050405020304" charset="0"/>
                <a:cs typeface="Times New Roman" panose="02020603050405020304" charset="0"/>
              </a:rPr>
              <a:t>Self-Registration</a:t>
            </a:r>
          </a:p>
          <a:p>
            <a:r>
              <a:rPr lang="en-US" sz="2000" dirty="0">
                <a:latin typeface="Times New Roman" panose="02020603050405020304" charset="0"/>
                <a:cs typeface="Times New Roman" panose="02020603050405020304" charset="0"/>
              </a:rPr>
              <a:t>Retailer info</a:t>
            </a:r>
          </a:p>
          <a:p>
            <a:pPr lvl="1"/>
            <a:r>
              <a:rPr lang="en-US" sz="2000" dirty="0">
                <a:latin typeface="Times New Roman" panose="02020603050405020304" charset="0"/>
                <a:cs typeface="Times New Roman" panose="02020603050405020304" charset="0"/>
              </a:rPr>
              <a:t>Shop name</a:t>
            </a:r>
          </a:p>
          <a:p>
            <a:pPr lvl="1"/>
            <a:r>
              <a:rPr lang="en-US" sz="2000" dirty="0">
                <a:latin typeface="Times New Roman" panose="02020603050405020304" charset="0"/>
                <a:cs typeface="Times New Roman" panose="02020603050405020304" charset="0"/>
              </a:rPr>
              <a:t>Shop Address</a:t>
            </a:r>
          </a:p>
          <a:p>
            <a:pPr lvl="1"/>
            <a:r>
              <a:rPr lang="en-US" sz="2000" dirty="0">
                <a:latin typeface="Times New Roman" panose="02020603050405020304" charset="0"/>
                <a:cs typeface="Times New Roman" panose="02020603050405020304" charset="0"/>
              </a:rPr>
              <a:t>Bank account information</a:t>
            </a:r>
          </a:p>
          <a:p>
            <a:pPr lvl="1"/>
            <a:r>
              <a:rPr lang="en-US" sz="2000" dirty="0">
                <a:latin typeface="Times New Roman" panose="02020603050405020304" charset="0"/>
                <a:cs typeface="Times New Roman" panose="02020603050405020304" charset="0"/>
              </a:rPr>
              <a:t>Verification</a:t>
            </a:r>
          </a:p>
          <a:p>
            <a:r>
              <a:rPr lang="en-US" sz="2000" dirty="0">
                <a:latin typeface="Times New Roman" panose="02020603050405020304" charset="0"/>
                <a:cs typeface="Times New Roman" panose="02020603050405020304" charset="0"/>
              </a:rPr>
              <a:t>Add/Update/Disable Product</a:t>
            </a:r>
          </a:p>
          <a:p>
            <a:r>
              <a:rPr lang="en-US" sz="2000" dirty="0">
                <a:latin typeface="Times New Roman" panose="02020603050405020304" charset="0"/>
                <a:cs typeface="Times New Roman" panose="02020603050405020304" charset="0"/>
              </a:rPr>
              <a:t>Discount/Voucher</a:t>
            </a:r>
          </a:p>
          <a:p>
            <a:r>
              <a:rPr lang="en-US" sz="2000" dirty="0">
                <a:latin typeface="Times New Roman" panose="02020603050405020304" charset="0"/>
                <a:cs typeface="Times New Roman" panose="02020603050405020304" charset="0"/>
              </a:rPr>
              <a:t>View Review and ratings</a:t>
            </a:r>
          </a:p>
          <a:p>
            <a:r>
              <a:rPr lang="en-US" sz="2000" dirty="0">
                <a:latin typeface="Times New Roman" panose="02020603050405020304" charset="0"/>
                <a:cs typeface="Times New Roman" panose="02020603050405020304" charset="0"/>
              </a:rPr>
              <a:t>Update delivery information</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System Features</a:t>
            </a:r>
          </a:p>
        </p:txBody>
      </p:sp>
      <p:sp>
        <p:nvSpPr>
          <p:cNvPr id="3" name="Content Placeholder 2"/>
          <p:cNvSpPr>
            <a:spLocks noGrp="1"/>
          </p:cNvSpPr>
          <p:nvPr>
            <p:ph idx="1"/>
          </p:nvPr>
        </p:nvSpPr>
        <p:spPr/>
        <p:txBody>
          <a:bodyPr>
            <a:normAutofit fontScale="92500" lnSpcReduction="20000"/>
          </a:bodyPr>
          <a:lstStyle/>
          <a:p>
            <a:pPr marL="0" indent="0">
              <a:buNone/>
            </a:pPr>
            <a:r>
              <a:rPr lang="en-US" sz="2400" b="1" u="sng" dirty="0">
                <a:latin typeface="Times New Roman" panose="02020603050405020304" charset="0"/>
                <a:cs typeface="Times New Roman" panose="02020603050405020304" charset="0"/>
              </a:rPr>
              <a:t>Delivery Man:</a:t>
            </a:r>
          </a:p>
          <a:p>
            <a:r>
              <a:rPr lang="en-US" sz="1800" dirty="0" smtClean="0">
                <a:latin typeface="Times New Roman" panose="02020603050405020304" charset="0"/>
                <a:cs typeface="Times New Roman" panose="02020603050405020304" charset="0"/>
              </a:rPr>
              <a:t>Self-Registration</a:t>
            </a:r>
            <a:endParaRPr lang="en-US" sz="1800" dirty="0">
              <a:latin typeface="Times New Roman" panose="02020603050405020304" charset="0"/>
              <a:cs typeface="Times New Roman" panose="02020603050405020304" charset="0"/>
            </a:endParaRPr>
          </a:p>
          <a:p>
            <a:r>
              <a:rPr lang="en-US" sz="1800" dirty="0" smtClean="0">
                <a:latin typeface="Times New Roman" panose="02020603050405020304" charset="0"/>
                <a:cs typeface="Times New Roman" panose="02020603050405020304" charset="0"/>
              </a:rPr>
              <a:t>Verification </a:t>
            </a:r>
            <a:endParaRPr lang="en-US" sz="1800" dirty="0">
              <a:latin typeface="Times New Roman" panose="02020603050405020304" charset="0"/>
              <a:cs typeface="Times New Roman" panose="02020603050405020304" charset="0"/>
            </a:endParaRPr>
          </a:p>
          <a:p>
            <a:r>
              <a:rPr lang="en-US" sz="1800" dirty="0" smtClean="0">
                <a:latin typeface="Times New Roman" panose="02020603050405020304" charset="0"/>
                <a:cs typeface="Times New Roman" panose="02020603050405020304" charset="0"/>
              </a:rPr>
              <a:t>Login</a:t>
            </a:r>
            <a:endParaRPr lang="en-US" sz="1800" dirty="0">
              <a:latin typeface="Times New Roman" panose="02020603050405020304" charset="0"/>
              <a:cs typeface="Times New Roman" panose="02020603050405020304" charset="0"/>
            </a:endParaRPr>
          </a:p>
          <a:p>
            <a:r>
              <a:rPr lang="en-US" sz="1800" dirty="0" smtClean="0">
                <a:latin typeface="Times New Roman" panose="02020603050405020304" charset="0"/>
                <a:cs typeface="Times New Roman" panose="02020603050405020304" charset="0"/>
              </a:rPr>
              <a:t>View </a:t>
            </a:r>
            <a:r>
              <a:rPr lang="en-US" sz="1800" dirty="0">
                <a:latin typeface="Times New Roman" panose="02020603050405020304" charset="0"/>
                <a:cs typeface="Times New Roman" panose="02020603050405020304" charset="0"/>
              </a:rPr>
              <a:t>nearest order</a:t>
            </a:r>
          </a:p>
          <a:p>
            <a:r>
              <a:rPr lang="en-US" sz="1800" dirty="0" smtClean="0">
                <a:latin typeface="Times New Roman" panose="02020603050405020304" charset="0"/>
                <a:cs typeface="Times New Roman" panose="02020603050405020304" charset="0"/>
              </a:rPr>
              <a:t>Accept </a:t>
            </a:r>
            <a:r>
              <a:rPr lang="en-US" sz="1800" dirty="0">
                <a:latin typeface="Times New Roman" panose="02020603050405020304" charset="0"/>
                <a:cs typeface="Times New Roman" panose="02020603050405020304" charset="0"/>
              </a:rPr>
              <a:t>order</a:t>
            </a:r>
          </a:p>
          <a:p>
            <a:r>
              <a:rPr lang="en-US" sz="1800" dirty="0" smtClean="0">
                <a:latin typeface="Times New Roman" panose="02020603050405020304" charset="0"/>
                <a:cs typeface="Times New Roman" panose="02020603050405020304" charset="0"/>
              </a:rPr>
              <a:t>Update </a:t>
            </a:r>
            <a:r>
              <a:rPr lang="en-US" sz="1800" dirty="0">
                <a:latin typeface="Times New Roman" panose="02020603050405020304" charset="0"/>
                <a:cs typeface="Times New Roman" panose="02020603050405020304" charset="0"/>
              </a:rPr>
              <a:t>delivery process</a:t>
            </a:r>
          </a:p>
          <a:p>
            <a:r>
              <a:rPr lang="en-US" sz="1800" dirty="0" smtClean="0">
                <a:latin typeface="Times New Roman" panose="02020603050405020304" charset="0"/>
                <a:cs typeface="Times New Roman" panose="02020603050405020304" charset="0"/>
              </a:rPr>
              <a:t>View </a:t>
            </a:r>
            <a:r>
              <a:rPr lang="en-US" sz="1800" dirty="0">
                <a:latin typeface="Times New Roman" panose="02020603050405020304" charset="0"/>
                <a:cs typeface="Times New Roman" panose="02020603050405020304" charset="0"/>
              </a:rPr>
              <a:t>Stats</a:t>
            </a:r>
          </a:p>
          <a:p>
            <a:r>
              <a:rPr lang="en-US" sz="1800" dirty="0" smtClean="0">
                <a:latin typeface="Times New Roman" panose="02020603050405020304" charset="0"/>
                <a:cs typeface="Times New Roman" panose="02020603050405020304" charset="0"/>
              </a:rPr>
              <a:t>View </a:t>
            </a:r>
            <a:r>
              <a:rPr lang="en-US" sz="1800" dirty="0">
                <a:latin typeface="Times New Roman" panose="02020603050405020304" charset="0"/>
                <a:cs typeface="Times New Roman" panose="02020603050405020304" charset="0"/>
              </a:rPr>
              <a:t>Review and ratings</a:t>
            </a:r>
          </a:p>
          <a:p>
            <a:pPr marL="0" indent="0">
              <a:buNone/>
            </a:pPr>
            <a:r>
              <a:rPr lang="en-US" sz="2400" b="1" u="sng" dirty="0">
                <a:solidFill>
                  <a:schemeClr val="tx1"/>
                </a:solidFill>
                <a:latin typeface="Times New Roman" panose="02020603050405020304" charset="0"/>
                <a:cs typeface="Times New Roman" panose="02020603050405020304" charset="0"/>
              </a:rPr>
              <a:t>Payment:</a:t>
            </a:r>
          </a:p>
          <a:p>
            <a:r>
              <a:rPr lang="en-US" sz="1800" dirty="0" smtClean="0">
                <a:latin typeface="Times New Roman" panose="02020603050405020304" charset="0"/>
                <a:cs typeface="Times New Roman" panose="02020603050405020304" charset="0"/>
              </a:rPr>
              <a:t>Keeping </a:t>
            </a:r>
            <a:r>
              <a:rPr lang="en-US" sz="1800" dirty="0">
                <a:latin typeface="Times New Roman" panose="02020603050405020304" charset="0"/>
                <a:cs typeface="Times New Roman" panose="02020603050405020304" charset="0"/>
              </a:rPr>
              <a:t>log of all transaction history.</a:t>
            </a:r>
          </a:p>
          <a:p>
            <a:r>
              <a:rPr lang="en-US" sz="1800" dirty="0" smtClean="0">
                <a:latin typeface="Times New Roman" panose="02020603050405020304" charset="0"/>
                <a:cs typeface="Times New Roman" panose="02020603050405020304" charset="0"/>
              </a:rPr>
              <a:t>Individual </a:t>
            </a:r>
            <a:r>
              <a:rPr lang="en-US" sz="1800" dirty="0">
                <a:latin typeface="Times New Roman" panose="02020603050405020304" charset="0"/>
                <a:cs typeface="Times New Roman" panose="02020603050405020304" charset="0"/>
              </a:rPr>
              <a:t>client wise payment module.</a:t>
            </a:r>
          </a:p>
          <a:p>
            <a:r>
              <a:rPr lang="en-US" sz="1800" dirty="0" smtClean="0">
                <a:latin typeface="Times New Roman" panose="02020603050405020304" charset="0"/>
                <a:cs typeface="Times New Roman" panose="02020603050405020304" charset="0"/>
              </a:rPr>
              <a:t>Security </a:t>
            </a:r>
            <a:r>
              <a:rPr lang="en-US" sz="1800" dirty="0">
                <a:latin typeface="Times New Roman" panose="02020603050405020304" charset="0"/>
                <a:cs typeface="Times New Roman" panose="02020603050405020304" charset="0"/>
              </a:rPr>
              <a:t>and authentication verification of payment cards.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dirty="0">
                <a:latin typeface="Times New Roman" panose="02020603050405020304" charset="0"/>
                <a:cs typeface="Times New Roman" panose="02020603050405020304" charset="0"/>
              </a:rPr>
              <a:t>				Environments</a:t>
            </a:r>
          </a:p>
        </p:txBody>
      </p:sp>
      <p:sp>
        <p:nvSpPr>
          <p:cNvPr id="3" name="Content Placeholder 2"/>
          <p:cNvSpPr>
            <a:spLocks noGrp="1"/>
          </p:cNvSpPr>
          <p:nvPr>
            <p:ph idx="1"/>
          </p:nvPr>
        </p:nvSpPr>
        <p:spPr/>
        <p:txBody>
          <a:bodyPr>
            <a:normAutofit/>
          </a:bodyPr>
          <a:lstStyle/>
          <a:p>
            <a:endParaRPr lang="en-US" sz="2400" dirty="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The system will be created under windows operating system </a:t>
            </a:r>
            <a:r>
              <a:rPr lang="en-US" sz="2400" dirty="0" smtClean="0">
                <a:latin typeface="Times New Roman" panose="02020603050405020304" charset="0"/>
                <a:cs typeface="Times New Roman" panose="02020603050405020304" charset="0"/>
              </a:rPr>
              <a:t>environment</a:t>
            </a:r>
          </a:p>
          <a:p>
            <a:r>
              <a:rPr lang="en-US" sz="2400" dirty="0" smtClean="0">
                <a:latin typeface="Times New Roman" panose="02020603050405020304" charset="0"/>
                <a:cs typeface="Times New Roman" panose="02020603050405020304" charset="0"/>
              </a:rPr>
              <a:t>The hosting server will be 99.9% uptime</a:t>
            </a:r>
          </a:p>
          <a:p>
            <a:r>
              <a:rPr lang="en-US" sz="2400" dirty="0">
                <a:latin typeface="Times New Roman" panose="02020603050405020304" charset="0"/>
                <a:cs typeface="Times New Roman" panose="02020603050405020304" charset="0"/>
              </a:rPr>
              <a:t>This website </a:t>
            </a:r>
            <a:r>
              <a:rPr lang="en-US" sz="2400" dirty="0" smtClean="0">
                <a:latin typeface="Times New Roman" panose="02020603050405020304" charset="0"/>
                <a:cs typeface="Times New Roman" panose="02020603050405020304" charset="0"/>
              </a:rPr>
              <a:t>will be platform and browser independent</a:t>
            </a: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Benefits</a:t>
            </a:r>
          </a:p>
        </p:txBody>
      </p:sp>
      <p:sp>
        <p:nvSpPr>
          <p:cNvPr id="3" name="Content Placeholder 2"/>
          <p:cNvSpPr>
            <a:spLocks noGrp="1"/>
          </p:cNvSpPr>
          <p:nvPr>
            <p:ph idx="1"/>
          </p:nvPr>
        </p:nvSpPr>
        <p:spPr/>
        <p:txBody>
          <a:bodyPr>
            <a:normAutofit/>
          </a:bodyPr>
          <a:lstStyle/>
          <a:p>
            <a:r>
              <a:rPr lang="en-US" sz="2000" dirty="0">
                <a:latin typeface="Times New Roman" panose="02020603050405020304" charset="0"/>
                <a:cs typeface="Times New Roman" panose="02020603050405020304" charset="0"/>
              </a:rPr>
              <a:t> </a:t>
            </a:r>
            <a:r>
              <a:rPr lang="en-US" sz="2000" dirty="0" smtClean="0">
                <a:latin typeface="Times New Roman" panose="02020603050405020304" charset="0"/>
                <a:cs typeface="Times New Roman" panose="02020603050405020304" charset="0"/>
              </a:rPr>
              <a:t>No </a:t>
            </a:r>
            <a:r>
              <a:rPr lang="en-US" sz="2000" dirty="0">
                <a:latin typeface="Times New Roman" panose="02020603050405020304" charset="0"/>
                <a:cs typeface="Times New Roman" panose="02020603050405020304" charset="0"/>
              </a:rPr>
              <a:t>hassle for buying groceries.</a:t>
            </a:r>
          </a:p>
          <a:p>
            <a:r>
              <a:rPr lang="en-US" sz="2000" dirty="0" smtClean="0">
                <a:latin typeface="Times New Roman" panose="02020603050405020304" charset="0"/>
                <a:cs typeface="Times New Roman" panose="02020603050405020304" charset="0"/>
              </a:rPr>
              <a:t>Customers </a:t>
            </a:r>
            <a:r>
              <a:rPr lang="en-US" sz="2000" dirty="0">
                <a:latin typeface="Times New Roman" panose="02020603050405020304" charset="0"/>
                <a:cs typeface="Times New Roman" panose="02020603050405020304" charset="0"/>
              </a:rPr>
              <a:t>will set their monthly budget and the system will provide a  suggestion list of groceries.</a:t>
            </a:r>
          </a:p>
          <a:p>
            <a:r>
              <a:rPr lang="en-US" sz="2000" dirty="0" smtClean="0">
                <a:latin typeface="Times New Roman" panose="02020603050405020304" charset="0"/>
                <a:cs typeface="Times New Roman" panose="02020603050405020304" charset="0"/>
              </a:rPr>
              <a:t>Customers </a:t>
            </a:r>
            <a:r>
              <a:rPr lang="en-US" sz="2000" dirty="0">
                <a:latin typeface="Times New Roman" panose="02020603050405020304" charset="0"/>
                <a:cs typeface="Times New Roman" panose="02020603050405020304" charset="0"/>
              </a:rPr>
              <a:t>don't have to go outside to get their groceries.</a:t>
            </a:r>
          </a:p>
          <a:p>
            <a:r>
              <a:rPr lang="en-US" sz="2000" dirty="0" smtClean="0">
                <a:latin typeface="Times New Roman" panose="02020603050405020304" charset="0"/>
                <a:cs typeface="Times New Roman" panose="02020603050405020304" charset="0"/>
              </a:rPr>
              <a:t>Customers </a:t>
            </a:r>
            <a:r>
              <a:rPr lang="en-US" sz="2000" dirty="0">
                <a:latin typeface="Times New Roman" panose="02020603050405020304" charset="0"/>
                <a:cs typeface="Times New Roman" panose="02020603050405020304" charset="0"/>
              </a:rPr>
              <a:t>don't need to spend time thinking about grocery shopping.</a:t>
            </a:r>
          </a:p>
          <a:p>
            <a:r>
              <a:rPr lang="en-US" sz="2000" dirty="0" smtClean="0">
                <a:latin typeface="Times New Roman" panose="02020603050405020304" charset="0"/>
                <a:cs typeface="Times New Roman" panose="02020603050405020304" charset="0"/>
              </a:rPr>
              <a:t>It </a:t>
            </a:r>
            <a:r>
              <a:rPr lang="en-US" sz="2000" dirty="0">
                <a:latin typeface="Times New Roman" panose="02020603050405020304" charset="0"/>
                <a:cs typeface="Times New Roman" panose="02020603050405020304" charset="0"/>
              </a:rPr>
              <a:t>prevents customers from overspending on groceries.</a:t>
            </a:r>
          </a:p>
          <a:p>
            <a:r>
              <a:rPr lang="en-US" sz="2000" dirty="0" smtClean="0">
                <a:latin typeface="Times New Roman" panose="02020603050405020304" charset="0"/>
                <a:cs typeface="Times New Roman" panose="02020603050405020304" charset="0"/>
              </a:rPr>
              <a:t>Customer </a:t>
            </a:r>
            <a:r>
              <a:rPr lang="en-US" sz="2000" dirty="0">
                <a:latin typeface="Times New Roman" panose="02020603050405020304" charset="0"/>
                <a:cs typeface="Times New Roman" panose="02020603050405020304" charset="0"/>
              </a:rPr>
              <a:t>satisfaction.</a:t>
            </a:r>
          </a:p>
          <a:p>
            <a:r>
              <a:rPr lang="en-US" sz="2000" dirty="0" smtClean="0">
                <a:latin typeface="Times New Roman" panose="02020603050405020304" charset="0"/>
                <a:cs typeface="Times New Roman" panose="02020603050405020304" charset="0"/>
              </a:rPr>
              <a:t>Save </a:t>
            </a:r>
            <a:r>
              <a:rPr lang="en-US" sz="2000" dirty="0">
                <a:latin typeface="Times New Roman" panose="02020603050405020304" charset="0"/>
                <a:cs typeface="Times New Roman" panose="02020603050405020304" charset="0"/>
              </a:rPr>
              <a:t>time and travelling cost.</a:t>
            </a:r>
          </a:p>
          <a:p>
            <a:r>
              <a:rPr lang="en-US" sz="2000" dirty="0" smtClean="0">
                <a:latin typeface="Times New Roman" panose="02020603050405020304" charset="0"/>
                <a:cs typeface="Times New Roman" panose="02020603050405020304" charset="0"/>
              </a:rPr>
              <a:t>Very </a:t>
            </a:r>
            <a:r>
              <a:rPr lang="en-US" sz="2000" dirty="0">
                <a:latin typeface="Times New Roman" panose="02020603050405020304" charset="0"/>
                <a:cs typeface="Times New Roman" panose="02020603050405020304" charset="0"/>
              </a:rPr>
              <a:t>safe and secure payment system.</a:t>
            </a:r>
          </a:p>
          <a:p>
            <a:r>
              <a:rPr lang="en-US" sz="2000" dirty="0" smtClean="0">
                <a:latin typeface="Times New Roman" panose="02020603050405020304" charset="0"/>
                <a:cs typeface="Times New Roman" panose="02020603050405020304" charset="0"/>
              </a:rPr>
              <a:t>Multiple </a:t>
            </a:r>
            <a:r>
              <a:rPr lang="en-US" sz="2000" dirty="0">
                <a:latin typeface="Times New Roman" panose="02020603050405020304" charset="0"/>
                <a:cs typeface="Times New Roman" panose="02020603050405020304" charset="0"/>
              </a:rPr>
              <a:t>option for doing payment.</a:t>
            </a:r>
          </a:p>
          <a:p>
            <a:r>
              <a:rPr lang="en-US" sz="2000" dirty="0" smtClean="0">
                <a:latin typeface="Times New Roman" panose="02020603050405020304" charset="0"/>
                <a:cs typeface="Times New Roman" panose="02020603050405020304" charset="0"/>
              </a:rPr>
              <a:t>Every </a:t>
            </a:r>
            <a:r>
              <a:rPr lang="en-US" sz="2000" dirty="0">
                <a:latin typeface="Times New Roman" panose="02020603050405020304" charset="0"/>
                <a:cs typeface="Times New Roman" panose="02020603050405020304" charset="0"/>
              </a:rPr>
              <a:t>transaction history is recorded.</a:t>
            </a:r>
          </a:p>
        </p:txBody>
      </p:sp>
    </p:spTree>
  </p:cSld>
  <p:clrMapOvr>
    <a:masterClrMapping/>
  </p:clrMapOvr>
</p:sld>
</file>

<file path=ppt/theme/theme1.xml><?xml version="1.0" encoding="utf-8"?>
<a:theme xmlns:a="http://schemas.openxmlformats.org/drawingml/2006/main" name="Office Theme">
  <a:themeElements>
    <a:clrScheme name="Custom 2">
      <a:dk1>
        <a:sysClr val="windowText" lastClr="1E1E1E"/>
      </a:dk1>
      <a:lt1>
        <a:sysClr val="window" lastClr="FFFFFF"/>
      </a:lt1>
      <a:dk2>
        <a:srgbClr val="44546A"/>
      </a:dk2>
      <a:lt2>
        <a:srgbClr val="E7E6E6"/>
      </a:lt2>
      <a:accent1>
        <a:srgbClr val="5B9BD5"/>
      </a:accent1>
      <a:accent2>
        <a:srgbClr val="525252"/>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649</Words>
  <Application>Microsoft Office PowerPoint</Application>
  <PresentationFormat>Widescreen</PresentationFormat>
  <Paragraphs>218</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E-HUT</vt:lpstr>
      <vt:lpstr>      Group Information</vt:lpstr>
      <vt:lpstr>    Motivation</vt:lpstr>
      <vt:lpstr>        INTRODUCTION</vt:lpstr>
      <vt:lpstr>       System Features</vt:lpstr>
      <vt:lpstr>       System Features</vt:lpstr>
      <vt:lpstr>       System Features</vt:lpstr>
      <vt:lpstr>    Environments</vt:lpstr>
      <vt:lpstr>         Benefits</vt:lpstr>
      <vt:lpstr>      Use Case Diagram</vt:lpstr>
      <vt:lpstr>      Use Case Diagram</vt:lpstr>
      <vt:lpstr>      Use Case Diagram</vt:lpstr>
      <vt:lpstr>      Use Case Diagram</vt:lpstr>
      <vt:lpstr>      Use Case Diagram</vt:lpstr>
      <vt:lpstr>      Use Case Diagram</vt:lpstr>
      <vt:lpstr>      Use Case Diagram</vt:lpstr>
      <vt:lpstr>       Activity Diagram</vt:lpstr>
      <vt:lpstr>       E-R Diagram</vt:lpstr>
      <vt:lpstr>       Class Diagram</vt:lpstr>
      <vt:lpstr>       Prototype</vt:lpstr>
      <vt:lpstr>       Prototype</vt:lpstr>
      <vt:lpstr>       Prototype</vt:lpstr>
      <vt:lpstr>       Prototype</vt:lpstr>
      <vt:lpstr>       Prototype</vt:lpstr>
      <vt:lpstr>       Prototype</vt:lpstr>
      <vt:lpstr>       Prototype</vt:lpstr>
      <vt:lpstr>       Prototype</vt:lpstr>
      <vt:lpstr>       Plannings</vt:lpstr>
      <vt:lpstr>    Time &amp; Cost</vt:lpstr>
      <vt:lpstr>      Risk Management</vt:lpstr>
      <vt:lpstr>     Conclusion</vt:lpstr>
      <vt:lpstr>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E-HUT</dc:title>
  <dc:creator/>
  <cp:lastModifiedBy>Md.Sirajuddin Borno</cp:lastModifiedBy>
  <cp:revision>60</cp:revision>
  <dcterms:created xsi:type="dcterms:W3CDTF">2021-08-08T08:21:00Z</dcterms:created>
  <dcterms:modified xsi:type="dcterms:W3CDTF">2021-08-10T15:17:55Z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